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Lst>
  <p:notesMasterIdLst>
    <p:notesMasterId r:id="rId62"/>
  </p:notesMasterIdLst>
  <p:sldIdLst>
    <p:sldId id="256" r:id="rId2"/>
    <p:sldId id="257" r:id="rId3"/>
    <p:sldId id="258" r:id="rId4"/>
    <p:sldId id="259" r:id="rId5"/>
    <p:sldId id="260" r:id="rId6"/>
    <p:sldId id="261" r:id="rId7"/>
    <p:sldId id="263" r:id="rId8"/>
    <p:sldId id="275" r:id="rId9"/>
    <p:sldId id="264" r:id="rId10"/>
    <p:sldId id="265" r:id="rId11"/>
    <p:sldId id="266" r:id="rId12"/>
    <p:sldId id="267" r:id="rId13"/>
    <p:sldId id="268" r:id="rId14"/>
    <p:sldId id="269" r:id="rId15"/>
    <p:sldId id="274" r:id="rId16"/>
    <p:sldId id="272" r:id="rId17"/>
    <p:sldId id="276" r:id="rId18"/>
    <p:sldId id="290" r:id="rId19"/>
    <p:sldId id="291" r:id="rId20"/>
    <p:sldId id="289" r:id="rId21"/>
    <p:sldId id="277" r:id="rId22"/>
    <p:sldId id="278" r:id="rId23"/>
    <p:sldId id="292" r:id="rId24"/>
    <p:sldId id="279" r:id="rId25"/>
    <p:sldId id="280" r:id="rId26"/>
    <p:sldId id="281" r:id="rId27"/>
    <p:sldId id="282" r:id="rId28"/>
    <p:sldId id="283" r:id="rId29"/>
    <p:sldId id="284" r:id="rId30"/>
    <p:sldId id="285" r:id="rId31"/>
    <p:sldId id="287" r:id="rId32"/>
    <p:sldId id="286" r:id="rId33"/>
    <p:sldId id="288"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8" r:id="rId58"/>
    <p:sldId id="316" r:id="rId59"/>
    <p:sldId id="317" r:id="rId60"/>
    <p:sldId id="273" r:id="rId61"/>
  </p:sldIdLst>
  <p:sldSz cx="9144000" cy="5143500" type="screen16x9"/>
  <p:notesSz cx="6858000" cy="9144000"/>
  <p:embeddedFontLst>
    <p:embeddedFont>
      <p:font typeface="Arabic Typesetting" panose="020B0604020202020204" charset="0"/>
      <p:regular r:id="rId63"/>
    </p:embeddedFont>
    <p:embeddedFont>
      <p:font typeface="Calibri" panose="020F0502020204030204" pitchFamily="34" charset="0"/>
      <p:regular r:id="rId64"/>
      <p:bold r:id="rId65"/>
      <p:italic r:id="rId66"/>
      <p:boldItalic r:id="rId67"/>
    </p:embeddedFont>
    <p:embeddedFont>
      <p:font typeface="Arial Black" panose="020B0A04020102020204" pitchFamily="34" charset="0"/>
      <p:bold r:id="rId68"/>
    </p:embeddedFont>
    <p:embeddedFont>
      <p:font typeface="Trebuchet MS" panose="020B0603020202020204" pitchFamily="34" charset="0"/>
      <p:regular r:id="rId69"/>
      <p:bold r:id="rId70"/>
      <p:italic r:id="rId71"/>
      <p:boldItalic r:id="rId72"/>
    </p:embeddedFont>
    <p:embeddedFont>
      <p:font typeface="Wingdings 3" panose="05040102010807070707" pitchFamily="18" charset="2"/>
      <p:regular r:id="rId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93" d="100"/>
          <a:sy n="93" d="100"/>
        </p:scale>
        <p:origin x="732"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6154942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 name="Google Shape;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4122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179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bbdee1d4b2_0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1bbdee1d4b2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6549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bbdee1d4b2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g1bbdee1d4b2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876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bbdee1d4b2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g1bbdee1d4b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9108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5589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6410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bbdee1d4b2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1bbdee1d4b2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147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bbdee1d4b2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1bbdee1d4b2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9661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bbdee1d4b2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1bbdee1d4b2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9170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bbdee1d4b2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1bbdee1d4b2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5255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1284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bbdee1d4b2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1bbdee1d4b2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3026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bbdee1d4b2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1bbdee1d4b2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88092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bbdee1d4b2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1bbdee1d4b2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8984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bbdee1d4b2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1bbdee1d4b2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2309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8730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5368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4103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729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6619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5220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bbdee1d4b2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g1bbdee1d4b2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5473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3930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8763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3704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3843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3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3" name="Google Shape;60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7686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3" name="Google Shape;61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068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4415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5" name="Google Shape;63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156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632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780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bbdee1d4b2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 name="Google Shape;120;g1bbdee1d4b2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4485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9033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5" name="Google Shape;63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163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5649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725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876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5" name="Google Shape;63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892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46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5889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124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5" name="Google Shape;63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495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bbdee1d4b2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 name="Google Shape;129;g1bbdee1d4b2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91544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946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76166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9357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236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1534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5" name="Google Shape;63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69873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4386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0746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01932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bbdee1d4b2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1bbdee1d4b2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6447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bbdee1d4b2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g1bbdee1d4b2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45208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5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26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7281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bbdee1d4b2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g1bbdee1d4b2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0041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8716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1794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07978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3540365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4723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749543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457687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81900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034673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PTMON title">
  <p:cSld name="PPTMON title">
    <p:spTree>
      <p:nvGrpSpPr>
        <p:cNvPr id="1" name="Shape 6"/>
        <p:cNvGrpSpPr/>
        <p:nvPr/>
      </p:nvGrpSpPr>
      <p:grpSpPr>
        <a:xfrm>
          <a:off x="0" y="0"/>
          <a:ext cx="0" cy="0"/>
          <a:chOff x="0" y="0"/>
          <a:chExt cx="0" cy="0"/>
        </a:xfrm>
      </p:grpSpPr>
    </p:spTree>
    <p:extLst>
      <p:ext uri="{BB962C8B-B14F-4D97-AF65-F5344CB8AC3E}">
        <p14:creationId xmlns:p14="http://schemas.microsoft.com/office/powerpoint/2010/main" val="3751375875"/>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PPTMON slide">
  <p:cSld name="5_PPTMON slide">
    <p:spTree>
      <p:nvGrpSpPr>
        <p:cNvPr id="1" name="Shape 11"/>
        <p:cNvGrpSpPr/>
        <p:nvPr/>
      </p:nvGrpSpPr>
      <p:grpSpPr>
        <a:xfrm>
          <a:off x="0" y="0"/>
          <a:ext cx="0" cy="0"/>
          <a:chOff x="0" y="0"/>
          <a:chExt cx="0" cy="0"/>
        </a:xfrm>
      </p:grpSpPr>
      <p:sp>
        <p:nvSpPr>
          <p:cNvPr id="15" name="Google Shape;15;p3"/>
          <p:cNvSpPr>
            <a:spLocks noGrp="1"/>
          </p:cNvSpPr>
          <p:nvPr>
            <p:ph type="pic" idx="2"/>
          </p:nvPr>
        </p:nvSpPr>
        <p:spPr>
          <a:xfrm>
            <a:off x="4215420" y="724863"/>
            <a:ext cx="1421606" cy="1422418"/>
          </a:xfrm>
          <a:prstGeom prst="rect">
            <a:avLst/>
          </a:prstGeom>
          <a:solidFill>
            <a:srgbClr val="F2F2F2"/>
          </a:solidFill>
          <a:ln>
            <a:noFill/>
          </a:ln>
        </p:spPr>
      </p:sp>
      <p:sp>
        <p:nvSpPr>
          <p:cNvPr id="16" name="Google Shape;16;p3"/>
          <p:cNvSpPr>
            <a:spLocks noGrp="1"/>
          </p:cNvSpPr>
          <p:nvPr>
            <p:ph type="pic" idx="3"/>
          </p:nvPr>
        </p:nvSpPr>
        <p:spPr>
          <a:xfrm>
            <a:off x="6535850" y="752041"/>
            <a:ext cx="1421606" cy="1422418"/>
          </a:xfrm>
          <a:prstGeom prst="rect">
            <a:avLst/>
          </a:prstGeom>
          <a:solidFill>
            <a:srgbClr val="F2F2F2"/>
          </a:solidFill>
          <a:ln>
            <a:noFill/>
          </a:ln>
        </p:spPr>
      </p:sp>
      <p:sp>
        <p:nvSpPr>
          <p:cNvPr id="17" name="Google Shape;17;p3"/>
          <p:cNvSpPr>
            <a:spLocks noGrp="1"/>
          </p:cNvSpPr>
          <p:nvPr>
            <p:ph type="pic" idx="4"/>
          </p:nvPr>
        </p:nvSpPr>
        <p:spPr>
          <a:xfrm>
            <a:off x="4215420" y="2811596"/>
            <a:ext cx="1421606" cy="1422418"/>
          </a:xfrm>
          <a:prstGeom prst="rect">
            <a:avLst/>
          </a:prstGeom>
          <a:solidFill>
            <a:srgbClr val="F2F2F2"/>
          </a:solidFill>
          <a:ln>
            <a:noFill/>
          </a:ln>
        </p:spPr>
      </p:sp>
      <p:sp>
        <p:nvSpPr>
          <p:cNvPr id="18" name="Google Shape;18;p3"/>
          <p:cNvSpPr>
            <a:spLocks noGrp="1"/>
          </p:cNvSpPr>
          <p:nvPr>
            <p:ph type="pic" idx="5"/>
          </p:nvPr>
        </p:nvSpPr>
        <p:spPr>
          <a:xfrm>
            <a:off x="6535850" y="2811596"/>
            <a:ext cx="1421606" cy="1422418"/>
          </a:xfrm>
          <a:prstGeom prst="rect">
            <a:avLst/>
          </a:prstGeom>
          <a:solidFill>
            <a:srgbClr val="F2F2F2"/>
          </a:solidFill>
          <a:ln>
            <a:noFill/>
          </a:ln>
        </p:spPr>
      </p:sp>
    </p:spTree>
    <p:extLst>
      <p:ext uri="{BB962C8B-B14F-4D97-AF65-F5344CB8AC3E}">
        <p14:creationId xmlns:p14="http://schemas.microsoft.com/office/powerpoint/2010/main" val="1624158315"/>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PPTMON slide">
  <p:cSld name="1_PPTMON slide">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92458596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573660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_PPTMON slide">
  <p:cSld name="17_PPTMON slide">
    <p:spTree>
      <p:nvGrpSpPr>
        <p:cNvPr id="1" name="Shape 55"/>
        <p:cNvGrpSpPr/>
        <p:nvPr/>
      </p:nvGrpSpPr>
      <p:grpSpPr>
        <a:xfrm>
          <a:off x="0" y="0"/>
          <a:ext cx="0" cy="0"/>
          <a:chOff x="0" y="0"/>
          <a:chExt cx="0" cy="0"/>
        </a:xfrm>
      </p:grpSpPr>
      <p:sp>
        <p:nvSpPr>
          <p:cNvPr id="59" name="Google Shape;59;p11"/>
          <p:cNvSpPr>
            <a:spLocks noGrp="1"/>
          </p:cNvSpPr>
          <p:nvPr>
            <p:ph type="pic" idx="2"/>
          </p:nvPr>
        </p:nvSpPr>
        <p:spPr>
          <a:xfrm>
            <a:off x="5776229" y="1018552"/>
            <a:ext cx="2751511" cy="3407569"/>
          </a:xfrm>
          <a:prstGeom prst="roundRect">
            <a:avLst>
              <a:gd name="adj" fmla="val 2647"/>
            </a:avLst>
          </a:prstGeom>
          <a:solidFill>
            <a:srgbClr val="F2F2F2"/>
          </a:solidFill>
          <a:ln>
            <a:noFill/>
          </a:ln>
        </p:spPr>
      </p:sp>
    </p:spTree>
    <p:extLst>
      <p:ext uri="{BB962C8B-B14F-4D97-AF65-F5344CB8AC3E}">
        <p14:creationId xmlns:p14="http://schemas.microsoft.com/office/powerpoint/2010/main" val="203971492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PTMON custom">
  <p:cSld name="PPTMON custom">
    <p:spTree>
      <p:nvGrpSpPr>
        <p:cNvPr id="1" name="Shape 66"/>
        <p:cNvGrpSpPr/>
        <p:nvPr/>
      </p:nvGrpSpPr>
      <p:grpSpPr>
        <a:xfrm>
          <a:off x="0" y="0"/>
          <a:ext cx="0" cy="0"/>
          <a:chOff x="0" y="0"/>
          <a:chExt cx="0" cy="0"/>
        </a:xfrm>
      </p:grpSpPr>
    </p:spTree>
    <p:extLst>
      <p:ext uri="{BB962C8B-B14F-4D97-AF65-F5344CB8AC3E}">
        <p14:creationId xmlns:p14="http://schemas.microsoft.com/office/powerpoint/2010/main" val="225533598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07371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25031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463374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62207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211822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717609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0229083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5/20/2023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3979785"/>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hyperlink" Target="http://ieeexplore.ieee.org/Xplorehelp/Help_Pubdates.html" TargetMode="External"/><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19.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6" name="Google Shape;76;p14"/>
          <p:cNvSpPr txBox="1"/>
          <p:nvPr/>
        </p:nvSpPr>
        <p:spPr>
          <a:xfrm>
            <a:off x="571501" y="794044"/>
            <a:ext cx="7767083" cy="1592743"/>
          </a:xfrm>
          <a:prstGeom prst="rect">
            <a:avLst/>
          </a:prstGeom>
          <a:noFill/>
          <a:ln>
            <a:noFill/>
          </a:ln>
        </p:spPr>
        <p:txBody>
          <a:bodyPr spcFirstLastPara="1" wrap="square" lIns="68575" tIns="34275" rIns="68575" bIns="34275" anchor="t" anchorCtr="0">
            <a:noAutofit/>
          </a:bodyPr>
          <a:lstStyle/>
          <a:p>
            <a:pPr lvl="0" algn="ctr">
              <a:buSzPts val="5000"/>
            </a:pPr>
            <a:r>
              <a:rPr lang="en-US" sz="4800" b="1" dirty="0" smtClean="0">
                <a:solidFill>
                  <a:srgbClr val="3C3D40"/>
                </a:solidFill>
                <a:latin typeface="Arial Black"/>
                <a:ea typeface="Arial Black"/>
                <a:cs typeface="Arial Black"/>
                <a:sym typeface="Arial Black"/>
              </a:rPr>
              <a:t>Identifying location of potholes using computer vision</a:t>
            </a:r>
            <a:endParaRPr sz="4800" b="1" i="0" u="none" strike="noStrike" cap="none" dirty="0">
              <a:solidFill>
                <a:srgbClr val="3C3D40"/>
              </a:solidFill>
              <a:latin typeface="Arial Black"/>
              <a:ea typeface="Arial Black"/>
              <a:cs typeface="Arial Black"/>
              <a:sym typeface="Arial Black"/>
            </a:endParaRPr>
          </a:p>
        </p:txBody>
      </p:sp>
      <p:sp>
        <p:nvSpPr>
          <p:cNvPr id="77" name="Google Shape;77;p14"/>
          <p:cNvSpPr txBox="1"/>
          <p:nvPr/>
        </p:nvSpPr>
        <p:spPr>
          <a:xfrm>
            <a:off x="4455043" y="4496046"/>
            <a:ext cx="4262902" cy="43858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IN" sz="1100" b="1" i="0" u="none" strike="noStrike" cap="none" dirty="0">
                <a:solidFill>
                  <a:srgbClr val="3C3D40"/>
                </a:solidFill>
                <a:latin typeface="Arial"/>
                <a:ea typeface="Arial"/>
                <a:cs typeface="Arial"/>
                <a:sym typeface="Arial"/>
              </a:rPr>
              <a:t>ATRIA INSTITUTE OF TECHNOLOGY </a:t>
            </a:r>
            <a:endParaRPr sz="1100" b="1" i="0" u="none" strike="noStrike" cap="none" dirty="0">
              <a:solidFill>
                <a:srgbClr val="3C3D4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100"/>
              <a:buFont typeface="Arial"/>
              <a:buNone/>
            </a:pPr>
            <a:r>
              <a:rPr lang="en-IN" sz="1100" b="1" i="0" u="none" strike="noStrike" cap="none" dirty="0">
                <a:solidFill>
                  <a:srgbClr val="3C3D40"/>
                </a:solidFill>
                <a:latin typeface="Arial"/>
                <a:ea typeface="Arial"/>
                <a:cs typeface="Arial"/>
                <a:sym typeface="Arial"/>
              </a:rPr>
              <a:t>DEPARTMENT OF COMPUTER SCIENCE AND ENGINEERING</a:t>
            </a:r>
            <a:endParaRPr sz="1100" b="1" i="0" u="none" strike="noStrike" cap="none" dirty="0">
              <a:solidFill>
                <a:srgbClr val="3C3D4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p:nvPr/>
        </p:nvSpPr>
        <p:spPr>
          <a:xfrm>
            <a:off x="416088" y="211991"/>
            <a:ext cx="3763271" cy="807913"/>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1" dirty="0">
                <a:solidFill>
                  <a:srgbClr val="3C3D40"/>
                </a:solidFill>
                <a:latin typeface="Arial Black"/>
                <a:ea typeface="Arial Black"/>
                <a:cs typeface="Arial Black"/>
                <a:sym typeface="Arial Black"/>
              </a:rPr>
              <a:t>VS-code</a:t>
            </a:r>
            <a:endParaRPr sz="1400" b="0" i="0" u="none" strike="noStrike" cap="none" dirty="0">
              <a:solidFill>
                <a:srgbClr val="000000"/>
              </a:solidFill>
              <a:latin typeface="Arial"/>
              <a:ea typeface="Arial"/>
              <a:cs typeface="Arial"/>
              <a:sym typeface="Arial"/>
            </a:endParaRPr>
          </a:p>
        </p:txBody>
      </p:sp>
      <p:sp>
        <p:nvSpPr>
          <p:cNvPr id="179" name="Google Shape;179;p23"/>
          <p:cNvSpPr txBox="1"/>
          <p:nvPr/>
        </p:nvSpPr>
        <p:spPr>
          <a:xfrm>
            <a:off x="416088" y="686228"/>
            <a:ext cx="4376616" cy="3180862"/>
          </a:xfrm>
          <a:prstGeom prst="rect">
            <a:avLst/>
          </a:prstGeom>
          <a:noFill/>
          <a:ln>
            <a:noFill/>
          </a:ln>
        </p:spPr>
        <p:txBody>
          <a:bodyPr spcFirstLastPara="1" wrap="square" lIns="68575" tIns="34275" rIns="68575" bIns="34275" anchor="t" anchorCtr="0">
            <a:noAutofit/>
          </a:bodyPr>
          <a:lstStyle/>
          <a:p>
            <a:pPr lvl="0" algn="just">
              <a:buSzPts val="1400"/>
            </a:pPr>
            <a:r>
              <a:rPr lang="en-US" b="1" dirty="0">
                <a:solidFill>
                  <a:srgbClr val="3C3D40"/>
                </a:solidFill>
              </a:rPr>
              <a:t>Visual Studio Code, also commonly referred to as VS Code, is a source-code editor made by Microsoft with the Electron Framework, for Windows, Linux and </a:t>
            </a:r>
            <a:r>
              <a:rPr lang="en-US" b="1" dirty="0" err="1">
                <a:solidFill>
                  <a:srgbClr val="3C3D40"/>
                </a:solidFill>
              </a:rPr>
              <a:t>macOS</a:t>
            </a:r>
            <a:r>
              <a:rPr lang="en-US" b="1" dirty="0">
                <a:solidFill>
                  <a:srgbClr val="3C3D40"/>
                </a:solidFill>
              </a:rPr>
              <a:t>. Features include support for debugging, syntax highlighting, intelligent code completion, snippets, code refactoring, and embedded </a:t>
            </a:r>
            <a:r>
              <a:rPr lang="en-US" b="1" dirty="0" err="1">
                <a:solidFill>
                  <a:srgbClr val="3C3D40"/>
                </a:solidFill>
              </a:rPr>
              <a:t>Git</a:t>
            </a:r>
            <a:r>
              <a:rPr lang="en-US" b="1" dirty="0">
                <a:solidFill>
                  <a:srgbClr val="3C3D40"/>
                </a:solidFill>
              </a:rPr>
              <a:t>. Users can change the theme, keyboard shortcuts, preferences, and install extensions that add additional functionality.</a:t>
            </a:r>
            <a:endParaRPr sz="1400" b="1" i="0" u="none" strike="noStrike" cap="none" dirty="0">
              <a:solidFill>
                <a:srgbClr val="3C3D40"/>
              </a:solidFill>
              <a:latin typeface="Arial"/>
              <a:ea typeface="Arial"/>
              <a:cs typeface="Arial"/>
              <a:sym typeface="Arial"/>
            </a:endParaRPr>
          </a:p>
        </p:txBody>
      </p:sp>
      <p:pic>
        <p:nvPicPr>
          <p:cNvPr id="18434" name="Picture 2" descr="Visual Studio Code 1.35 icon.svg"/>
          <p:cNvPicPr>
            <a:picLocks noChangeAspect="1" noChangeArrowheads="1"/>
          </p:cNvPicPr>
          <p:nvPr/>
        </p:nvPicPr>
        <p:blipFill>
          <a:blip r:embed="rId3"/>
          <a:srcRect/>
          <a:stretch>
            <a:fillRect/>
          </a:stretch>
        </p:blipFill>
        <p:spPr bwMode="auto">
          <a:xfrm>
            <a:off x="4883884" y="945662"/>
            <a:ext cx="3869347" cy="3869347"/>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txBox="1"/>
          <p:nvPr/>
        </p:nvSpPr>
        <p:spPr>
          <a:xfrm>
            <a:off x="356943" y="180003"/>
            <a:ext cx="3763200" cy="807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1" dirty="0">
                <a:solidFill>
                  <a:srgbClr val="3C3D40"/>
                </a:solidFill>
                <a:latin typeface="Arial Black"/>
                <a:ea typeface="Arial Black"/>
                <a:cs typeface="Arial Black"/>
                <a:sym typeface="Arial Black"/>
              </a:rPr>
              <a:t>Python</a:t>
            </a:r>
            <a:endParaRPr sz="1400" b="0" i="0" u="none" strike="noStrike" cap="none" dirty="0">
              <a:solidFill>
                <a:srgbClr val="000000"/>
              </a:solidFill>
              <a:latin typeface="Arial"/>
              <a:ea typeface="Arial"/>
              <a:cs typeface="Arial"/>
              <a:sym typeface="Arial"/>
            </a:endParaRPr>
          </a:p>
        </p:txBody>
      </p:sp>
      <p:sp>
        <p:nvSpPr>
          <p:cNvPr id="189" name="Google Shape;189;p24"/>
          <p:cNvSpPr txBox="1"/>
          <p:nvPr/>
        </p:nvSpPr>
        <p:spPr>
          <a:xfrm>
            <a:off x="356943" y="526636"/>
            <a:ext cx="4230688" cy="3326409"/>
          </a:xfrm>
          <a:prstGeom prst="rect">
            <a:avLst/>
          </a:prstGeom>
          <a:noFill/>
          <a:ln>
            <a:noFill/>
          </a:ln>
        </p:spPr>
        <p:txBody>
          <a:bodyPr spcFirstLastPara="1" wrap="square" lIns="68575" tIns="34275" rIns="68575" bIns="34275" anchor="t" anchorCtr="0">
            <a:noAutofit/>
          </a:bodyPr>
          <a:lstStyle/>
          <a:p>
            <a:pPr lvl="0" algn="just">
              <a:buSzPts val="1400"/>
            </a:pPr>
            <a:r>
              <a:rPr lang="en-US" b="1" dirty="0">
                <a:solidFill>
                  <a:srgbClr val="3C3D40"/>
                </a:solidFill>
              </a:rPr>
              <a:t>Python is a high-level, general-purpose programming language. Its design philosophy emphasizes code readability with the use of significant indentation.</a:t>
            </a:r>
          </a:p>
          <a:p>
            <a:pPr lvl="0" algn="just">
              <a:buSzPts val="1400"/>
            </a:pPr>
            <a:r>
              <a:rPr lang="en-US" b="1" dirty="0">
                <a:solidFill>
                  <a:srgbClr val="3C3D40"/>
                </a:solidFill>
              </a:rPr>
              <a:t>Python is dynamically-typed and garbage-collected. It supports multiple programming paradigms, including structured (particularly procedural), object-oriented and functional programming. It is often described as a "batteries included" language due to its comprehensive standard library.</a:t>
            </a:r>
          </a:p>
        </p:txBody>
      </p:sp>
      <p:pic>
        <p:nvPicPr>
          <p:cNvPr id="16386" name="Picture 2" descr="Python-logo-notext.svg"/>
          <p:cNvPicPr>
            <a:picLocks noChangeAspect="1" noChangeArrowheads="1"/>
          </p:cNvPicPr>
          <p:nvPr/>
        </p:nvPicPr>
        <p:blipFill>
          <a:blip r:embed="rId3"/>
          <a:srcRect/>
          <a:stretch>
            <a:fillRect/>
          </a:stretch>
        </p:blipFill>
        <p:spPr bwMode="auto">
          <a:xfrm>
            <a:off x="5486400" y="702013"/>
            <a:ext cx="3081064" cy="3377617"/>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p:nvPr/>
        </p:nvSpPr>
        <p:spPr>
          <a:xfrm>
            <a:off x="1586907" y="1552353"/>
            <a:ext cx="5970300" cy="15948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IN" sz="4800" b="1">
                <a:solidFill>
                  <a:srgbClr val="3C3D40"/>
                </a:solidFill>
                <a:latin typeface="Arial Black"/>
                <a:ea typeface="Arial Black"/>
                <a:cs typeface="Arial Black"/>
                <a:sym typeface="Arial Black"/>
              </a:rPr>
              <a:t>Methodology</a:t>
            </a:r>
            <a:endParaRPr sz="1400" b="0" i="0" u="none" strike="noStrike" cap="none">
              <a:solidFill>
                <a:srgbClr val="000000"/>
              </a:solidFill>
              <a:latin typeface="Arial"/>
              <a:ea typeface="Arial"/>
              <a:cs typeface="Arial"/>
              <a:sym typeface="Arial"/>
            </a:endParaRPr>
          </a:p>
        </p:txBody>
      </p:sp>
      <p:sp>
        <p:nvSpPr>
          <p:cNvPr id="199" name="Google Shape;199;p25"/>
          <p:cNvSpPr/>
          <p:nvPr/>
        </p:nvSpPr>
        <p:spPr>
          <a:xfrm>
            <a:off x="4097875" y="1247776"/>
            <a:ext cx="948300" cy="60900"/>
          </a:xfrm>
          <a:prstGeom prst="rect">
            <a:avLst/>
          </a:prstGeom>
          <a:solidFill>
            <a:srgbClr val="3C3D4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00" name="Google Shape;200;p25"/>
          <p:cNvSpPr/>
          <p:nvPr/>
        </p:nvSpPr>
        <p:spPr>
          <a:xfrm>
            <a:off x="4097875" y="3446565"/>
            <a:ext cx="948300" cy="60900"/>
          </a:xfrm>
          <a:prstGeom prst="rect">
            <a:avLst/>
          </a:prstGeom>
          <a:solidFill>
            <a:srgbClr val="3C3D4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p:nvPr/>
        </p:nvSpPr>
        <p:spPr>
          <a:xfrm>
            <a:off x="1478756" y="265029"/>
            <a:ext cx="6529388" cy="891900"/>
          </a:xfrm>
          <a:prstGeom prst="rect">
            <a:avLst/>
          </a:prstGeom>
          <a:noFill/>
          <a:ln>
            <a:noFill/>
          </a:ln>
        </p:spPr>
        <p:txBody>
          <a:bodyPr spcFirstLastPara="1" wrap="square" lIns="68575" tIns="34275" rIns="68575" bIns="34275" anchor="t" anchorCtr="0">
            <a:noAutofit/>
          </a:bodyPr>
          <a:lstStyle/>
          <a:p>
            <a:pPr marL="0" marR="0" lvl="0" indent="0" rtl="0">
              <a:lnSpc>
                <a:spcPct val="100000"/>
              </a:lnSpc>
              <a:spcBef>
                <a:spcPts val="0"/>
              </a:spcBef>
              <a:spcAft>
                <a:spcPts val="0"/>
              </a:spcAft>
              <a:buClr>
                <a:srgbClr val="000000"/>
              </a:buClr>
              <a:buSzPts val="2800"/>
              <a:buFont typeface="Arial"/>
              <a:buNone/>
            </a:pPr>
            <a:r>
              <a:rPr lang="en-IN" sz="2800" b="1" dirty="0">
                <a:solidFill>
                  <a:srgbClr val="3C3D40"/>
                </a:solidFill>
                <a:latin typeface="Arial Black"/>
                <a:ea typeface="Arial Black"/>
                <a:cs typeface="Arial Black"/>
                <a:sym typeface="Arial Black"/>
              </a:rPr>
              <a:t>THE PROPOSED APPROACH</a:t>
            </a:r>
            <a:endParaRPr sz="2800" b="1" i="0" u="none" strike="noStrike" cap="none" dirty="0">
              <a:solidFill>
                <a:srgbClr val="3C3D40"/>
              </a:solidFill>
              <a:latin typeface="Arial Black"/>
              <a:ea typeface="Arial Black"/>
              <a:cs typeface="Arial Black"/>
              <a:sym typeface="Arial Black"/>
            </a:endParaRPr>
          </a:p>
        </p:txBody>
      </p:sp>
      <p:sp>
        <p:nvSpPr>
          <p:cNvPr id="212" name="Google Shape;212;p26"/>
          <p:cNvSpPr txBox="1"/>
          <p:nvPr/>
        </p:nvSpPr>
        <p:spPr>
          <a:xfrm>
            <a:off x="763706" y="1298000"/>
            <a:ext cx="7325100" cy="3724056"/>
          </a:xfrm>
          <a:prstGeom prst="rect">
            <a:avLst/>
          </a:prstGeom>
          <a:noFill/>
          <a:ln>
            <a:noFill/>
          </a:ln>
        </p:spPr>
        <p:txBody>
          <a:bodyPr spcFirstLastPara="1" wrap="square" lIns="91425" tIns="45700" rIns="91425" bIns="45700" anchor="t" anchorCtr="0">
            <a:spAutoFit/>
          </a:bodyPr>
          <a:lstStyle/>
          <a:p>
            <a:pPr lvl="0" algn="just"/>
            <a:r>
              <a:rPr lang="en-US" sz="1600" dirty="0">
                <a:solidFill>
                  <a:schemeClr val="dk1"/>
                </a:solidFill>
              </a:rPr>
              <a:t>The main objective of this work is to develop a system that can detect potholes from images. This pothole detection could be done in real time. For this, a deep learning-based approach has been used. A </a:t>
            </a:r>
            <a:r>
              <a:rPr lang="en-US" sz="1600" dirty="0" err="1">
                <a:solidFill>
                  <a:schemeClr val="dk1"/>
                </a:solidFill>
              </a:rPr>
              <a:t>convolutional</a:t>
            </a:r>
            <a:r>
              <a:rPr lang="en-US" sz="1600" dirty="0">
                <a:solidFill>
                  <a:schemeClr val="dk1"/>
                </a:solidFill>
              </a:rPr>
              <a:t> neural network (CNN)-based model has been designed that takes as input- images of potholes and non-pothole roads. After training the model on this data, the model predicts if the input image is of a pothole or non-pothole. The </a:t>
            </a:r>
            <a:r>
              <a:rPr lang="en-US" sz="1600" dirty="0" err="1">
                <a:solidFill>
                  <a:schemeClr val="dk1"/>
                </a:solidFill>
              </a:rPr>
              <a:t>convolutional</a:t>
            </a:r>
            <a:r>
              <a:rPr lang="en-US" sz="1600" dirty="0">
                <a:solidFill>
                  <a:schemeClr val="dk1"/>
                </a:solidFill>
              </a:rPr>
              <a:t> neural networks have been used in various fields such as radiology, for tasks like classification, object detection, segmentation etc. Further, we have used </a:t>
            </a:r>
            <a:r>
              <a:rPr lang="en-US" sz="1600" dirty="0" err="1">
                <a:solidFill>
                  <a:schemeClr val="dk1"/>
                </a:solidFill>
              </a:rPr>
              <a:t>pretrained</a:t>
            </a:r>
            <a:r>
              <a:rPr lang="en-US" sz="1600" dirty="0">
                <a:solidFill>
                  <a:schemeClr val="dk1"/>
                </a:solidFill>
              </a:rPr>
              <a:t> neural network models based on residual networks for obtaining better results for the given task. However, we have not used the pre-trained models just off-the-shelf. </a:t>
            </a:r>
            <a:endParaRPr sz="1600" b="1" i="0" u="none" strike="noStrike" cap="none" dirty="0">
              <a:solidFill>
                <a:srgbClr val="333333"/>
              </a:solidFill>
              <a:latin typeface="Arial"/>
              <a:ea typeface="Arial"/>
              <a:cs typeface="Arial"/>
              <a:sym typeface="Arial"/>
            </a:endParaRPr>
          </a:p>
          <a:p>
            <a:pPr marL="457200" marR="0" lvl="0" indent="0" algn="just"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1" i="0" u="none" strike="noStrike" cap="none" dirty="0">
              <a:solidFill>
                <a:srgbClr val="333333"/>
              </a:solidFill>
              <a:latin typeface="Arial"/>
              <a:ea typeface="Arial"/>
              <a:cs typeface="Arial"/>
              <a:sym typeface="Arial"/>
            </a:endParaRPr>
          </a:p>
          <a:p>
            <a:pPr marL="457200" marR="0" lvl="0" indent="0" algn="just"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endParaRPr sz="1600" b="1" i="0" u="none" strike="noStrike" cap="none" dirty="0">
              <a:solidFill>
                <a:srgbClr val="333333"/>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dirty="0">
                <a:solidFill>
                  <a:srgbClr val="3C3D40"/>
                </a:solidFill>
                <a:latin typeface="Arial Black"/>
                <a:ea typeface="Arial Black"/>
                <a:cs typeface="Arial Black"/>
                <a:sym typeface="Arial Black"/>
              </a:rPr>
              <a:t>CNN based Yolov4</a:t>
            </a:r>
            <a:endParaRPr sz="2800" b="1" i="0" u="none" strike="noStrike" cap="none">
              <a:solidFill>
                <a:srgbClr val="3C3D40"/>
              </a:solidFill>
              <a:latin typeface="Arial Black"/>
              <a:ea typeface="Arial Black"/>
              <a:cs typeface="Arial Black"/>
              <a:sym typeface="Arial Black"/>
            </a:endParaRPr>
          </a:p>
        </p:txBody>
      </p:sp>
      <p:sp>
        <p:nvSpPr>
          <p:cNvPr id="221" name="Google Shape;221;p27"/>
          <p:cNvSpPr txBox="1"/>
          <p:nvPr/>
        </p:nvSpPr>
        <p:spPr>
          <a:xfrm>
            <a:off x="1163757" y="1183562"/>
            <a:ext cx="7325100" cy="2308284"/>
          </a:xfrm>
          <a:prstGeom prst="rect">
            <a:avLst/>
          </a:prstGeom>
          <a:noFill/>
          <a:ln>
            <a:noFill/>
          </a:ln>
        </p:spPr>
        <p:txBody>
          <a:bodyPr spcFirstLastPara="1" wrap="square" lIns="91425" tIns="45700" rIns="91425" bIns="45700" anchor="t" anchorCtr="0">
            <a:spAutoFit/>
          </a:bodyPr>
          <a:lstStyle/>
          <a:p>
            <a:pPr lvl="0"/>
            <a:r>
              <a:rPr lang="en-US" sz="1600" b="1" dirty="0">
                <a:solidFill>
                  <a:srgbClr val="333333"/>
                </a:solidFill>
              </a:rPr>
              <a:t>The YOLO V4 algorithm is used in the suggested system. "You Only Look Once" is the acronym meaning "You Only Look Once." It is a state-of-the-art, real-time object identification system developed by Joseph </a:t>
            </a:r>
            <a:r>
              <a:rPr lang="en-US" sz="1600" b="1" dirty="0" err="1">
                <a:solidFill>
                  <a:srgbClr val="333333"/>
                </a:solidFill>
              </a:rPr>
              <a:t>Redmon</a:t>
            </a:r>
            <a:r>
              <a:rPr lang="en-US" sz="1600" b="1" dirty="0">
                <a:solidFill>
                  <a:srgbClr val="333333"/>
                </a:solidFill>
              </a:rPr>
              <a:t> that can distinguish several items in a single frame. YOLO takes a completely different technique to detection than earlier technologies. It uses a single neural network to process the entire image. The image is divided into regions by this network, which predicts bounding boxes and probabilities for each region. The projected probabilities are used to weight these bounding boxes.</a:t>
            </a:r>
            <a:endParaRPr sz="1600" b="1" i="0" u="none" strike="noStrike" cap="none" dirty="0">
              <a:solidFill>
                <a:srgbClr val="333333"/>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dirty="0">
                <a:solidFill>
                  <a:srgbClr val="3C3D40"/>
                </a:solidFill>
                <a:latin typeface="Arial Black"/>
                <a:ea typeface="Arial Black"/>
                <a:cs typeface="Arial Black"/>
                <a:sym typeface="Arial Black"/>
              </a:rPr>
              <a:t>CNN based Yolov4</a:t>
            </a:r>
            <a:endParaRPr sz="2800" b="1" i="0" u="none" strike="noStrike" cap="none">
              <a:solidFill>
                <a:srgbClr val="3C3D40"/>
              </a:solidFill>
              <a:latin typeface="Arial Black"/>
              <a:ea typeface="Arial Black"/>
              <a:cs typeface="Arial Black"/>
              <a:sym typeface="Arial Black"/>
            </a:endParaRPr>
          </a:p>
        </p:txBody>
      </p:sp>
      <p:sp>
        <p:nvSpPr>
          <p:cNvPr id="221" name="Google Shape;221;p27"/>
          <p:cNvSpPr txBox="1"/>
          <p:nvPr/>
        </p:nvSpPr>
        <p:spPr>
          <a:xfrm>
            <a:off x="1056600" y="1174892"/>
            <a:ext cx="7325100" cy="2554505"/>
          </a:xfrm>
          <a:prstGeom prst="rect">
            <a:avLst/>
          </a:prstGeom>
          <a:noFill/>
          <a:ln>
            <a:noFill/>
          </a:ln>
        </p:spPr>
        <p:txBody>
          <a:bodyPr spcFirstLastPara="1" wrap="square" lIns="91425" tIns="45700" rIns="91425" bIns="45700" anchor="t" anchorCtr="0">
            <a:spAutoFit/>
          </a:bodyPr>
          <a:lstStyle/>
          <a:p>
            <a:pPr lvl="0">
              <a:buFont typeface="Arial" pitchFamily="34" charset="0"/>
              <a:buChar char="•"/>
            </a:pPr>
            <a:r>
              <a:rPr lang="en-US" sz="1600" b="1" dirty="0">
                <a:solidFill>
                  <a:srgbClr val="333333"/>
                </a:solidFill>
              </a:rPr>
              <a:t>We will train the YOLOv4-Tiny model with a fixed resolution of 416×416.</a:t>
            </a:r>
          </a:p>
          <a:p>
            <a:pPr lvl="0">
              <a:buFont typeface="Arial" pitchFamily="34" charset="0"/>
              <a:buChar char="•"/>
            </a:pPr>
            <a:r>
              <a:rPr lang="en-US" sz="1600" b="1" dirty="0">
                <a:solidFill>
                  <a:srgbClr val="333333"/>
                </a:solidFill>
              </a:rPr>
              <a:t>Then we will carry out dynamic resolution training using the YOLOv4-Tiny model with a base resolution of 416×416. This experiment should give us a higher </a:t>
            </a:r>
            <a:r>
              <a:rPr lang="en-US" sz="1600" b="1" dirty="0" err="1">
                <a:solidFill>
                  <a:srgbClr val="333333"/>
                </a:solidFill>
              </a:rPr>
              <a:t>mAP</a:t>
            </a:r>
            <a:r>
              <a:rPr lang="en-US" sz="1600" b="1" dirty="0">
                <a:solidFill>
                  <a:srgbClr val="333333"/>
                </a:solidFill>
              </a:rPr>
              <a:t> on the test set than the fixed-resolution training. We will confirm so when analyzing the results.</a:t>
            </a:r>
          </a:p>
          <a:p>
            <a:pPr lvl="0">
              <a:buFont typeface="Arial" pitchFamily="34" charset="0"/>
              <a:buChar char="•"/>
            </a:pPr>
            <a:r>
              <a:rPr lang="en-US" sz="1600" b="1" dirty="0">
                <a:solidFill>
                  <a:srgbClr val="333333"/>
                </a:solidFill>
              </a:rPr>
              <a:t>Next, we will train a dynamic resolution model using the YOLOv4 model with a base resolution of 608×608. This, again, should give us a higher </a:t>
            </a:r>
            <a:r>
              <a:rPr lang="en-US" sz="1600" b="1" dirty="0" err="1">
                <a:solidFill>
                  <a:srgbClr val="333333"/>
                </a:solidFill>
              </a:rPr>
              <a:t>mAP</a:t>
            </a:r>
            <a:r>
              <a:rPr lang="en-US" sz="1600" b="1" dirty="0">
                <a:solidFill>
                  <a:srgbClr val="333333"/>
                </a:solidFill>
              </a:rPr>
              <a:t> on the test set compared to the tiny models.</a:t>
            </a:r>
          </a:p>
          <a:p>
            <a:pPr lvl="0">
              <a:buFont typeface="Arial" pitchFamily="34" charset="0"/>
              <a:buChar char="•"/>
            </a:pPr>
            <a:r>
              <a:rPr lang="en-US" sz="1600" b="1" dirty="0">
                <a:solidFill>
                  <a:srgbClr val="333333"/>
                </a:solidFill>
              </a:rPr>
              <a:t>Finally, we will carry out fixed-resolution training for the YOLOv4 model with an image resolution of 608×608.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30"/>
          <p:cNvSpPr txBox="1"/>
          <p:nvPr/>
        </p:nvSpPr>
        <p:spPr>
          <a:xfrm>
            <a:off x="1263124" y="274225"/>
            <a:ext cx="3523189"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b="1" dirty="0">
                <a:latin typeface="Arial Black" panose="020B0A04020102020204" pitchFamily="34" charset="0"/>
              </a:rPr>
              <a:t>SYSTEM DESIGN</a:t>
            </a:r>
            <a:endParaRPr sz="2400" b="1" dirty="0">
              <a:latin typeface="Arial Black" panose="020B0A04020102020204" pitchFamily="34" charset="0"/>
            </a:endParaRPr>
          </a:p>
        </p:txBody>
      </p:sp>
      <p:pic>
        <p:nvPicPr>
          <p:cNvPr id="4097" name="Picture 1"/>
          <p:cNvPicPr>
            <a:picLocks noChangeAspect="1" noChangeArrowheads="1"/>
          </p:cNvPicPr>
          <p:nvPr/>
        </p:nvPicPr>
        <p:blipFill>
          <a:blip r:embed="rId3"/>
          <a:srcRect l="61741" t="45595" r="10670" b="20714"/>
          <a:stretch>
            <a:fillRect/>
          </a:stretch>
        </p:blipFill>
        <p:spPr bwMode="auto">
          <a:xfrm>
            <a:off x="558251" y="1043424"/>
            <a:ext cx="4013749" cy="2757017"/>
          </a:xfrm>
          <a:prstGeom prst="rect">
            <a:avLst/>
          </a:prstGeom>
          <a:noFill/>
          <a:ln w="9525">
            <a:noFill/>
            <a:miter lim="800000"/>
            <a:headEnd/>
            <a:tailEnd/>
          </a:ln>
          <a:effectLst/>
        </p:spPr>
      </p:pic>
      <p:pic>
        <p:nvPicPr>
          <p:cNvPr id="4098" name="Picture 2"/>
          <p:cNvPicPr>
            <a:picLocks noChangeAspect="1" noChangeArrowheads="1"/>
          </p:cNvPicPr>
          <p:nvPr/>
        </p:nvPicPr>
        <p:blipFill>
          <a:blip r:embed="rId4"/>
          <a:srcRect l="42835" t="32143" r="49196" b="25714"/>
          <a:stretch>
            <a:fillRect/>
          </a:stretch>
        </p:blipFill>
        <p:spPr bwMode="auto">
          <a:xfrm>
            <a:off x="5313554" y="318757"/>
            <a:ext cx="2736292" cy="42063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30"/>
          <p:cNvSpPr txBox="1"/>
          <p:nvPr/>
        </p:nvSpPr>
        <p:spPr>
          <a:xfrm>
            <a:off x="1263124" y="274227"/>
            <a:ext cx="6708568"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b="1" dirty="0">
                <a:latin typeface="Arial Black" panose="020B0A04020102020204" pitchFamily="34" charset="0"/>
              </a:rPr>
              <a:t>SYSTEM DESIGN DFD LEVEL-0</a:t>
            </a:r>
            <a:endParaRPr sz="2400" b="1" dirty="0">
              <a:latin typeface="Arial Black" panose="020B0A04020102020204" pitchFamily="34" charset="0"/>
            </a:endParaRPr>
          </a:p>
        </p:txBody>
      </p:sp>
      <p:pic>
        <p:nvPicPr>
          <p:cNvPr id="1029" name="Picture 5"/>
          <p:cNvPicPr>
            <a:picLocks noChangeAspect="1" noChangeArrowheads="1"/>
          </p:cNvPicPr>
          <p:nvPr/>
        </p:nvPicPr>
        <p:blipFill>
          <a:blip r:embed="rId3"/>
          <a:srcRect/>
          <a:stretch>
            <a:fillRect/>
          </a:stretch>
        </p:blipFill>
        <p:spPr bwMode="auto">
          <a:xfrm>
            <a:off x="1019175" y="1428750"/>
            <a:ext cx="7105650" cy="2286000"/>
          </a:xfrm>
          <a:prstGeom prst="rect">
            <a:avLst/>
          </a:prstGeom>
          <a:noFill/>
          <a:ln w="9525">
            <a:noFill/>
            <a:miter lim="800000"/>
            <a:headEnd/>
            <a:tailEnd/>
          </a:ln>
          <a:effectLst/>
        </p:spPr>
      </p:pic>
      <p:sp>
        <p:nvSpPr>
          <p:cNvPr id="12" name="Rectangle 1"/>
          <p:cNvSpPr>
            <a:spLocks noChangeArrowheads="1"/>
          </p:cNvSpPr>
          <p:nvPr/>
        </p:nvSpPr>
        <p:spPr bwMode="auto">
          <a:xfrm>
            <a:off x="204108" y="3641270"/>
            <a:ext cx="8711292"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Level: 0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describes the overall process of the project. We are user’s road images and trained as input. By using the deep learning algorithm, it will efficiently detects potholes in input image.</a:t>
            </a:r>
            <a:endParaRPr kumimoji="0" lang="en-US" sz="18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30"/>
          <p:cNvSpPr txBox="1"/>
          <p:nvPr/>
        </p:nvSpPr>
        <p:spPr>
          <a:xfrm>
            <a:off x="1263124" y="274227"/>
            <a:ext cx="6708568"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b="1" dirty="0">
                <a:latin typeface="Arial Black" panose="020B0A04020102020204" pitchFamily="34" charset="0"/>
              </a:rPr>
              <a:t>SYSTEM DESIGN DFD LEVEL-1</a:t>
            </a:r>
            <a:endParaRPr sz="2400" b="1" dirty="0">
              <a:latin typeface="Arial Black" panose="020B0A04020102020204" pitchFamily="34" charset="0"/>
            </a:endParaRPr>
          </a:p>
        </p:txBody>
      </p:sp>
      <p:grpSp>
        <p:nvGrpSpPr>
          <p:cNvPr id="7" name="Group 56"/>
          <p:cNvGrpSpPr>
            <a:grpSpLocks/>
          </p:cNvGrpSpPr>
          <p:nvPr/>
        </p:nvGrpSpPr>
        <p:grpSpPr bwMode="auto">
          <a:xfrm>
            <a:off x="2108688" y="991821"/>
            <a:ext cx="5419725" cy="3171825"/>
            <a:chOff x="450" y="8235"/>
            <a:chExt cx="11400" cy="7125"/>
          </a:xfrm>
        </p:grpSpPr>
        <p:grpSp>
          <p:nvGrpSpPr>
            <p:cNvPr id="8" name="Group 108"/>
            <p:cNvGrpSpPr>
              <a:grpSpLocks/>
            </p:cNvGrpSpPr>
            <p:nvPr/>
          </p:nvGrpSpPr>
          <p:grpSpPr bwMode="auto">
            <a:xfrm>
              <a:off x="450" y="8235"/>
              <a:ext cx="11400" cy="7125"/>
              <a:chOff x="450" y="8235"/>
              <a:chExt cx="11400" cy="7125"/>
            </a:xfrm>
          </p:grpSpPr>
          <p:sp>
            <p:nvSpPr>
              <p:cNvPr id="13" name="Rectangle 109"/>
              <p:cNvSpPr>
                <a:spLocks noChangeArrowheads="1"/>
              </p:cNvSpPr>
              <p:nvPr/>
            </p:nvSpPr>
            <p:spPr bwMode="auto">
              <a:xfrm>
                <a:off x="3375" y="8235"/>
                <a:ext cx="8475" cy="6030"/>
              </a:xfrm>
              <a:prstGeom prst="rect">
                <a:avLst/>
              </a:prstGeom>
              <a:solidFill>
                <a:srgbClr val="FFFFFF"/>
              </a:solidFill>
              <a:ln w="9525">
                <a:solidFill>
                  <a:srgbClr val="000000"/>
                </a:solidFill>
                <a:prstDash val="lgDash"/>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4" name="Group 110"/>
              <p:cNvGrpSpPr>
                <a:grpSpLocks/>
              </p:cNvGrpSpPr>
              <p:nvPr/>
            </p:nvGrpSpPr>
            <p:grpSpPr bwMode="auto">
              <a:xfrm>
                <a:off x="450" y="8520"/>
                <a:ext cx="11220" cy="6840"/>
                <a:chOff x="450" y="8520"/>
                <a:chExt cx="11220" cy="6840"/>
              </a:xfrm>
            </p:grpSpPr>
            <p:sp>
              <p:nvSpPr>
                <p:cNvPr id="15" name="Rectangle 111"/>
                <p:cNvSpPr>
                  <a:spLocks noChangeArrowheads="1"/>
                </p:cNvSpPr>
                <p:nvPr/>
              </p:nvSpPr>
              <p:spPr bwMode="auto">
                <a:xfrm>
                  <a:off x="450" y="9450"/>
                  <a:ext cx="2145" cy="66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a:ln>
                        <a:noFill/>
                      </a:ln>
                      <a:solidFill>
                        <a:schemeClr val="tx1"/>
                      </a:solidFill>
                      <a:effectLst/>
                      <a:latin typeface="Calibri" pitchFamily="34" charset="0"/>
                      <a:cs typeface="Arial" pitchFamily="34" charset="0"/>
                    </a:rPr>
                    <a:t> Images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nvGrpSpPr>
                <p:cNvPr id="16" name="Group 112"/>
                <p:cNvGrpSpPr>
                  <a:grpSpLocks/>
                </p:cNvGrpSpPr>
                <p:nvPr/>
              </p:nvGrpSpPr>
              <p:grpSpPr bwMode="auto">
                <a:xfrm>
                  <a:off x="3660" y="8520"/>
                  <a:ext cx="3450" cy="2775"/>
                  <a:chOff x="4890" y="2235"/>
                  <a:chExt cx="3450" cy="2775"/>
                </a:xfrm>
              </p:grpSpPr>
              <p:sp>
                <p:nvSpPr>
                  <p:cNvPr id="21" name="Oval 113"/>
                  <p:cNvSpPr>
                    <a:spLocks noChangeArrowheads="1"/>
                  </p:cNvSpPr>
                  <p:nvPr/>
                </p:nvSpPr>
                <p:spPr bwMode="auto">
                  <a:xfrm>
                    <a:off x="4890" y="2235"/>
                    <a:ext cx="3450" cy="277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a:ln>
                          <a:noFill/>
                        </a:ln>
                        <a:solidFill>
                          <a:schemeClr val="tx1"/>
                        </a:solidFill>
                        <a:effectLst/>
                        <a:latin typeface="Calibri" pitchFamily="34" charset="0"/>
                        <a:cs typeface="Arial" pitchFamily="34" charset="0"/>
                      </a:rPr>
                      <a:t>1.1</a:t>
                    </a:r>
                    <a:endParaRPr kumimoji="0" lang="en-US" sz="1200" b="0" i="0" u="none" strike="noStrike" cap="none" normalizeH="0" baseline="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a:ln>
                          <a:noFill/>
                        </a:ln>
                        <a:solidFill>
                          <a:schemeClr val="tx1"/>
                        </a:solidFill>
                        <a:effectLst/>
                        <a:latin typeface="Calibri" pitchFamily="34" charset="0"/>
                        <a:cs typeface="Arial" pitchFamily="34" charset="0"/>
                      </a:rPr>
                      <a:t>Preprocess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cxnSp>
                <p:nvCxnSpPr>
                  <p:cNvPr id="22" name="AutoShape 114"/>
                  <p:cNvCxnSpPr>
                    <a:cxnSpLocks noChangeShapeType="1"/>
                  </p:cNvCxnSpPr>
                  <p:nvPr/>
                </p:nvCxnSpPr>
                <p:spPr bwMode="auto">
                  <a:xfrm>
                    <a:off x="5025" y="3045"/>
                    <a:ext cx="3195" cy="0"/>
                  </a:xfrm>
                  <a:prstGeom prst="straightConnector1">
                    <a:avLst/>
                  </a:prstGeom>
                  <a:noFill/>
                  <a:ln w="9525">
                    <a:solidFill>
                      <a:srgbClr val="000000"/>
                    </a:solidFill>
                    <a:round/>
                    <a:headEnd/>
                    <a:tailEnd/>
                  </a:ln>
                </p:spPr>
              </p:cxnSp>
            </p:grpSp>
            <p:grpSp>
              <p:nvGrpSpPr>
                <p:cNvPr id="17" name="Group 115"/>
                <p:cNvGrpSpPr>
                  <a:grpSpLocks/>
                </p:cNvGrpSpPr>
                <p:nvPr/>
              </p:nvGrpSpPr>
              <p:grpSpPr bwMode="auto">
                <a:xfrm>
                  <a:off x="8220" y="8520"/>
                  <a:ext cx="3450" cy="2775"/>
                  <a:chOff x="4890" y="2235"/>
                  <a:chExt cx="3450" cy="2775"/>
                </a:xfrm>
              </p:grpSpPr>
              <p:sp>
                <p:nvSpPr>
                  <p:cNvPr id="19" name="Oval 116"/>
                  <p:cNvSpPr>
                    <a:spLocks noChangeArrowheads="1"/>
                  </p:cNvSpPr>
                  <p:nvPr/>
                </p:nvSpPr>
                <p:spPr bwMode="auto">
                  <a:xfrm>
                    <a:off x="4890" y="2235"/>
                    <a:ext cx="3450" cy="2775"/>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a:ln>
                          <a:noFill/>
                        </a:ln>
                        <a:solidFill>
                          <a:schemeClr val="tx1"/>
                        </a:solidFill>
                        <a:effectLst/>
                        <a:latin typeface="Calibri" pitchFamily="34" charset="0"/>
                        <a:cs typeface="Arial" pitchFamily="34" charset="0"/>
                      </a:rPr>
                      <a:t>1.2</a:t>
                    </a: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a:ln>
                          <a:noFill/>
                        </a:ln>
                        <a:solidFill>
                          <a:schemeClr val="tx1"/>
                        </a:solidFill>
                        <a:effectLst/>
                        <a:latin typeface="Calibri" pitchFamily="34" charset="0"/>
                        <a:cs typeface="Arial" pitchFamily="34" charset="0"/>
                      </a:rPr>
                      <a:t>Extract Features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cxnSp>
                <p:nvCxnSpPr>
                  <p:cNvPr id="20" name="AutoShape 117"/>
                  <p:cNvCxnSpPr>
                    <a:cxnSpLocks noChangeShapeType="1"/>
                  </p:cNvCxnSpPr>
                  <p:nvPr/>
                </p:nvCxnSpPr>
                <p:spPr bwMode="auto">
                  <a:xfrm>
                    <a:off x="5025" y="3045"/>
                    <a:ext cx="3195" cy="0"/>
                  </a:xfrm>
                  <a:prstGeom prst="straightConnector1">
                    <a:avLst/>
                  </a:prstGeom>
                  <a:noFill/>
                  <a:ln w="9525">
                    <a:solidFill>
                      <a:srgbClr val="000000"/>
                    </a:solidFill>
                    <a:round/>
                    <a:headEnd/>
                    <a:tailEnd/>
                  </a:ln>
                </p:spPr>
              </p:cxnSp>
            </p:grpSp>
            <p:sp>
              <p:nvSpPr>
                <p:cNvPr id="18" name="Rectangle 118"/>
                <p:cNvSpPr>
                  <a:spLocks noChangeArrowheads="1"/>
                </p:cNvSpPr>
                <p:nvPr/>
              </p:nvSpPr>
              <p:spPr bwMode="auto">
                <a:xfrm>
                  <a:off x="8040" y="14700"/>
                  <a:ext cx="2145" cy="66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200" b="0" i="0" u="none" strike="noStrike" cap="none" normalizeH="0" baseline="0">
                      <a:ln>
                        <a:noFill/>
                      </a:ln>
                      <a:solidFill>
                        <a:schemeClr val="tx1"/>
                      </a:solidFill>
                      <a:effectLst/>
                      <a:latin typeface="Calibri" pitchFamily="34" charset="0"/>
                      <a:cs typeface="Arial" pitchFamily="34" charset="0"/>
                    </a:rPr>
                    <a:t>Features</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grpSp>
        </p:grpSp>
        <p:grpSp>
          <p:nvGrpSpPr>
            <p:cNvPr id="9" name="Group 119"/>
            <p:cNvGrpSpPr>
              <a:grpSpLocks/>
            </p:cNvGrpSpPr>
            <p:nvPr/>
          </p:nvGrpSpPr>
          <p:grpSpPr bwMode="auto">
            <a:xfrm>
              <a:off x="2595" y="9780"/>
              <a:ext cx="6436" cy="4920"/>
              <a:chOff x="2595" y="9780"/>
              <a:chExt cx="6436" cy="4920"/>
            </a:xfrm>
          </p:grpSpPr>
          <p:cxnSp>
            <p:nvCxnSpPr>
              <p:cNvPr id="10" name="AutoShape 120"/>
              <p:cNvCxnSpPr>
                <a:cxnSpLocks noChangeShapeType="1"/>
              </p:cNvCxnSpPr>
              <p:nvPr/>
            </p:nvCxnSpPr>
            <p:spPr bwMode="auto">
              <a:xfrm>
                <a:off x="2595" y="9780"/>
                <a:ext cx="1065" cy="15"/>
              </a:xfrm>
              <a:prstGeom prst="straightConnector1">
                <a:avLst/>
              </a:prstGeom>
              <a:noFill/>
              <a:ln w="9525">
                <a:solidFill>
                  <a:srgbClr val="000000"/>
                </a:solidFill>
                <a:round/>
                <a:headEnd/>
                <a:tailEnd type="triangle" w="med" len="med"/>
              </a:ln>
            </p:spPr>
          </p:cxnSp>
          <p:cxnSp>
            <p:nvCxnSpPr>
              <p:cNvPr id="11" name="AutoShape 121"/>
              <p:cNvCxnSpPr>
                <a:cxnSpLocks noChangeShapeType="1"/>
              </p:cNvCxnSpPr>
              <p:nvPr/>
            </p:nvCxnSpPr>
            <p:spPr bwMode="auto">
              <a:xfrm>
                <a:off x="7110" y="9870"/>
                <a:ext cx="1110" cy="0"/>
              </a:xfrm>
              <a:prstGeom prst="straightConnector1">
                <a:avLst/>
              </a:prstGeom>
              <a:noFill/>
              <a:ln w="9525">
                <a:solidFill>
                  <a:srgbClr val="000000"/>
                </a:solidFill>
                <a:round/>
                <a:headEnd/>
                <a:tailEnd type="triangle" w="med" len="med"/>
              </a:ln>
            </p:spPr>
          </p:cxnSp>
          <p:cxnSp>
            <p:nvCxnSpPr>
              <p:cNvPr id="12" name="AutoShape 122"/>
              <p:cNvCxnSpPr>
                <a:cxnSpLocks noChangeShapeType="1"/>
              </p:cNvCxnSpPr>
              <p:nvPr/>
            </p:nvCxnSpPr>
            <p:spPr bwMode="auto">
              <a:xfrm>
                <a:off x="9030" y="11130"/>
                <a:ext cx="1" cy="3570"/>
              </a:xfrm>
              <a:prstGeom prst="straightConnector1">
                <a:avLst/>
              </a:prstGeom>
              <a:noFill/>
              <a:ln w="9525">
                <a:solidFill>
                  <a:srgbClr val="000000"/>
                </a:solidFill>
                <a:round/>
                <a:headEnd/>
                <a:tailEnd type="triangle" w="med" len="med"/>
              </a:ln>
            </p:spPr>
          </p:cxnSp>
        </p:grpSp>
      </p:grpSp>
      <p:sp>
        <p:nvSpPr>
          <p:cNvPr id="23" name="Rectangle 1"/>
          <p:cNvSpPr>
            <a:spLocks noChangeArrowheads="1"/>
          </p:cNvSpPr>
          <p:nvPr/>
        </p:nvSpPr>
        <p:spPr bwMode="auto">
          <a:xfrm>
            <a:off x="157216" y="4180531"/>
            <a:ext cx="8711292"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Level: 1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describes the first step of the project. We are passing images as input system will </a:t>
            </a:r>
            <a:r>
              <a:rPr kumimoji="0" lang="en-US" sz="1400"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prpeprocess</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and extract image features.</a:t>
            </a:r>
            <a:endParaRPr kumimoji="0" lang="en-US" sz="18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30"/>
          <p:cNvSpPr txBox="1"/>
          <p:nvPr/>
        </p:nvSpPr>
        <p:spPr>
          <a:xfrm>
            <a:off x="1263124" y="274227"/>
            <a:ext cx="6708568"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b="1" dirty="0">
                <a:latin typeface="Arial Black" panose="020B0A04020102020204" pitchFamily="34" charset="0"/>
              </a:rPr>
              <a:t>SYSTEM DESIGN DFD LEVEL-2</a:t>
            </a:r>
            <a:endParaRPr sz="2400" b="1" dirty="0">
              <a:latin typeface="Arial Black" panose="020B0A04020102020204" pitchFamily="34" charset="0"/>
            </a:endParaRPr>
          </a:p>
        </p:txBody>
      </p:sp>
      <p:pic>
        <p:nvPicPr>
          <p:cNvPr id="4098" name="Picture 2"/>
          <p:cNvPicPr>
            <a:picLocks noChangeAspect="1" noChangeArrowheads="1"/>
          </p:cNvPicPr>
          <p:nvPr/>
        </p:nvPicPr>
        <p:blipFill>
          <a:blip r:embed="rId3"/>
          <a:srcRect/>
          <a:stretch>
            <a:fillRect/>
          </a:stretch>
        </p:blipFill>
        <p:spPr bwMode="auto">
          <a:xfrm>
            <a:off x="1263124" y="815565"/>
            <a:ext cx="6176963" cy="3377596"/>
          </a:xfrm>
          <a:prstGeom prst="rect">
            <a:avLst/>
          </a:prstGeom>
          <a:noFill/>
          <a:ln w="9525">
            <a:noFill/>
            <a:miter lim="800000"/>
            <a:headEnd/>
            <a:tailEnd/>
          </a:ln>
          <a:effectLst/>
        </p:spPr>
      </p:pic>
      <p:sp>
        <p:nvSpPr>
          <p:cNvPr id="23" name="Rectangle 1"/>
          <p:cNvSpPr>
            <a:spLocks noChangeArrowheads="1"/>
          </p:cNvSpPr>
          <p:nvPr/>
        </p:nvSpPr>
        <p:spPr bwMode="auto">
          <a:xfrm>
            <a:off x="157216" y="4180531"/>
            <a:ext cx="8711292"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Level: 2 </a:t>
            </a:r>
            <a:r>
              <a:rPr kumimoji="0" lang="en-US" sz="14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describes the final step of the project. We are passing images as input system will read the road image and detect potholes using YOLOv2</a:t>
            </a:r>
            <a:r>
              <a:rPr lang="en-US" dirty="0">
                <a:solidFill>
                  <a:schemeClr val="tx1"/>
                </a:solidFill>
                <a:latin typeface="Times New Roman" pitchFamily="18" charset="0"/>
                <a:ea typeface="Times New Roman" pitchFamily="18" charset="0"/>
                <a:cs typeface="Times New Roman" pitchFamily="18" charset="0"/>
              </a:rPr>
              <a:t>.</a:t>
            </a:r>
            <a:endParaRPr kumimoji="0" lang="en-US" sz="1800"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p:nvPr/>
        </p:nvSpPr>
        <p:spPr>
          <a:xfrm>
            <a:off x="563272" y="2860170"/>
            <a:ext cx="1939466" cy="1315744"/>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IN" sz="2700" b="1" i="0" u="none" strike="noStrike" cap="none">
                <a:solidFill>
                  <a:srgbClr val="3C3D40"/>
                </a:solidFill>
                <a:latin typeface="Arial Black"/>
                <a:ea typeface="Arial Black"/>
                <a:cs typeface="Arial Black"/>
                <a:sym typeface="Arial Black"/>
              </a:rPr>
              <a:t>Team Members</a:t>
            </a:r>
            <a:endParaRPr sz="2700" b="1" i="0" u="none" strike="noStrike" cap="none">
              <a:solidFill>
                <a:srgbClr val="3C3D40"/>
              </a:solidFill>
              <a:latin typeface="Arial Black"/>
              <a:ea typeface="Arial Black"/>
              <a:cs typeface="Arial Black"/>
              <a:sym typeface="Arial Black"/>
            </a:endParaRPr>
          </a:p>
        </p:txBody>
      </p:sp>
      <p:sp>
        <p:nvSpPr>
          <p:cNvPr id="83" name="Google Shape;83;p15"/>
          <p:cNvSpPr/>
          <p:nvPr/>
        </p:nvSpPr>
        <p:spPr>
          <a:xfrm>
            <a:off x="3300413" y="2860170"/>
            <a:ext cx="3375654" cy="52891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IN" sz="1600" b="1" i="0" u="none" strike="noStrike" cap="none" dirty="0">
                <a:solidFill>
                  <a:srgbClr val="3C3D40"/>
                </a:solidFill>
                <a:latin typeface="Arial"/>
                <a:ea typeface="Arial"/>
                <a:cs typeface="Arial"/>
                <a:sym typeface="Arial"/>
              </a:rPr>
              <a:t>1AT1</a:t>
            </a:r>
            <a:r>
              <a:rPr lang="en-IN" sz="1600" b="1" dirty="0">
                <a:solidFill>
                  <a:srgbClr val="3C3D40"/>
                </a:solidFill>
              </a:rPr>
              <a:t>9</a:t>
            </a:r>
            <a:r>
              <a:rPr lang="en-IN" sz="1600" b="1" i="0" u="none" strike="noStrike" cap="none" dirty="0">
                <a:solidFill>
                  <a:srgbClr val="3C3D40"/>
                </a:solidFill>
                <a:latin typeface="Arial"/>
                <a:ea typeface="Arial"/>
                <a:cs typeface="Arial"/>
                <a:sym typeface="Arial"/>
              </a:rPr>
              <a:t>CS007</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IN" sz="1600" b="1" i="0" u="none" strike="noStrike" cap="none" dirty="0">
                <a:solidFill>
                  <a:srgbClr val="3C3D40"/>
                </a:solidFill>
                <a:latin typeface="Arial"/>
                <a:ea typeface="Arial"/>
                <a:cs typeface="Arial"/>
                <a:sym typeface="Arial"/>
              </a:rPr>
              <a:t>A</a:t>
            </a:r>
            <a:r>
              <a:rPr lang="en-IN" sz="1600" b="1" dirty="0">
                <a:solidFill>
                  <a:srgbClr val="3C3D40"/>
                </a:solidFill>
              </a:rPr>
              <a:t>FIFA MAHEEN</a:t>
            </a:r>
            <a:endParaRPr sz="1600" b="0" i="0" u="none" strike="noStrike" cap="none" dirty="0">
              <a:solidFill>
                <a:srgbClr val="000000"/>
              </a:solidFill>
              <a:latin typeface="Arial"/>
              <a:ea typeface="Arial"/>
              <a:cs typeface="Arial"/>
              <a:sym typeface="Arial"/>
            </a:endParaRPr>
          </a:p>
        </p:txBody>
      </p:sp>
      <p:sp>
        <p:nvSpPr>
          <p:cNvPr id="84" name="Google Shape;84;p15"/>
          <p:cNvSpPr/>
          <p:nvPr/>
        </p:nvSpPr>
        <p:spPr>
          <a:xfrm>
            <a:off x="7000874" y="2860170"/>
            <a:ext cx="1785939" cy="47387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IN" sz="1600" b="1" i="0" u="none" strike="noStrike" cap="none" dirty="0">
                <a:solidFill>
                  <a:srgbClr val="3C3D40"/>
                </a:solidFill>
                <a:latin typeface="Arial"/>
                <a:ea typeface="Arial"/>
                <a:cs typeface="Arial"/>
                <a:sym typeface="Arial"/>
              </a:rPr>
              <a:t>1AT1</a:t>
            </a:r>
            <a:r>
              <a:rPr lang="en-IN" sz="1600" b="1" dirty="0">
                <a:solidFill>
                  <a:srgbClr val="3C3D40"/>
                </a:solidFill>
              </a:rPr>
              <a:t>9</a:t>
            </a:r>
            <a:r>
              <a:rPr lang="en-IN" sz="1600" b="1" i="0" u="none" strike="noStrike" cap="none" dirty="0">
                <a:solidFill>
                  <a:srgbClr val="3C3D40"/>
                </a:solidFill>
                <a:latin typeface="Arial"/>
                <a:ea typeface="Arial"/>
                <a:cs typeface="Arial"/>
                <a:sym typeface="Arial"/>
              </a:rPr>
              <a:t>CS018</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IN" sz="1600" b="1" i="0" u="none" strike="noStrike" cap="none" dirty="0">
                <a:solidFill>
                  <a:srgbClr val="3C3D40"/>
                </a:solidFill>
                <a:latin typeface="Arial"/>
                <a:ea typeface="Arial"/>
                <a:cs typeface="Arial"/>
                <a:sym typeface="Arial"/>
              </a:rPr>
              <a:t>ARVIND KUMAR</a:t>
            </a:r>
            <a:endParaRPr sz="1600" b="0" i="0" u="none" strike="noStrike" cap="none" dirty="0">
              <a:solidFill>
                <a:srgbClr val="000000"/>
              </a:solidFill>
              <a:latin typeface="Arial"/>
              <a:ea typeface="Arial"/>
              <a:cs typeface="Arial"/>
              <a:sym typeface="Arial"/>
            </a:endParaRPr>
          </a:p>
        </p:txBody>
      </p:sp>
      <p:sp>
        <p:nvSpPr>
          <p:cNvPr id="85" name="Google Shape;85;p15"/>
          <p:cNvSpPr/>
          <p:nvPr/>
        </p:nvSpPr>
        <p:spPr>
          <a:xfrm>
            <a:off x="3300413" y="3766288"/>
            <a:ext cx="2278687" cy="47387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IN" sz="1600" b="1" i="0" u="none" strike="noStrike" cap="none" dirty="0">
                <a:solidFill>
                  <a:srgbClr val="3C3D40"/>
                </a:solidFill>
                <a:latin typeface="Arial"/>
                <a:ea typeface="Arial"/>
                <a:cs typeface="Arial"/>
                <a:sym typeface="Arial"/>
              </a:rPr>
              <a:t>1AT19CS020</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IN" sz="1600" b="1" dirty="0">
                <a:solidFill>
                  <a:srgbClr val="3C3D40"/>
                </a:solidFill>
              </a:rPr>
              <a:t>ASHITHA V SHETTY</a:t>
            </a:r>
            <a:endParaRPr sz="1600" b="0" i="0" u="none" strike="noStrike" cap="none" dirty="0">
              <a:solidFill>
                <a:srgbClr val="000000"/>
              </a:solidFill>
              <a:latin typeface="Arial"/>
              <a:ea typeface="Arial"/>
              <a:cs typeface="Arial"/>
              <a:sym typeface="Arial"/>
            </a:endParaRPr>
          </a:p>
        </p:txBody>
      </p:sp>
      <p:sp>
        <p:nvSpPr>
          <p:cNvPr id="86" name="Google Shape;86;p15"/>
          <p:cNvSpPr/>
          <p:nvPr/>
        </p:nvSpPr>
        <p:spPr>
          <a:xfrm>
            <a:off x="6981706" y="3766289"/>
            <a:ext cx="2278687" cy="47387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IN" sz="1600" b="1" i="0" u="none" strike="noStrike" cap="none" dirty="0">
                <a:solidFill>
                  <a:srgbClr val="3C3D40"/>
                </a:solidFill>
                <a:latin typeface="Arial"/>
                <a:ea typeface="Arial"/>
                <a:cs typeface="Arial"/>
                <a:sym typeface="Arial"/>
              </a:rPr>
              <a:t>1AT19CS055</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IN" sz="1600" b="1" dirty="0">
                <a:solidFill>
                  <a:srgbClr val="3C3D40"/>
                </a:solidFill>
              </a:rPr>
              <a:t>KAVYA J K</a:t>
            </a:r>
            <a:endParaRPr sz="1600" b="0" i="0" u="none" strike="noStrike" cap="none" dirty="0">
              <a:solidFill>
                <a:srgbClr val="000000"/>
              </a:solidFill>
              <a:latin typeface="Arial"/>
              <a:ea typeface="Arial"/>
              <a:cs typeface="Arial"/>
              <a:sym typeface="Arial"/>
            </a:endParaRPr>
          </a:p>
        </p:txBody>
      </p:sp>
      <p:sp>
        <p:nvSpPr>
          <p:cNvPr id="90" name="Google Shape;90;p15"/>
          <p:cNvSpPr txBox="1"/>
          <p:nvPr/>
        </p:nvSpPr>
        <p:spPr>
          <a:xfrm>
            <a:off x="6367536" y="2200940"/>
            <a:ext cx="511729" cy="4738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5"/>
          <p:cNvSpPr txBox="1"/>
          <p:nvPr/>
        </p:nvSpPr>
        <p:spPr>
          <a:xfrm>
            <a:off x="2887428" y="2939959"/>
            <a:ext cx="5760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3C3D40"/>
                </a:solidFill>
                <a:latin typeface="Arial"/>
                <a:ea typeface="Arial"/>
                <a:cs typeface="Arial"/>
                <a:sym typeface="Arial"/>
              </a:rPr>
              <a:t>01</a:t>
            </a:r>
            <a:r>
              <a:rPr lang="en-IN" sz="1400" b="1" i="0" u="none" strike="noStrike" cap="none">
                <a:solidFill>
                  <a:srgbClr val="3C3D4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92" name="Google Shape;92;p15"/>
          <p:cNvSpPr txBox="1"/>
          <p:nvPr/>
        </p:nvSpPr>
        <p:spPr>
          <a:xfrm>
            <a:off x="6559448" y="2939959"/>
            <a:ext cx="5760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3C3D40"/>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
        <p:nvSpPr>
          <p:cNvPr id="93" name="Google Shape;93;p15"/>
          <p:cNvSpPr txBox="1"/>
          <p:nvPr/>
        </p:nvSpPr>
        <p:spPr>
          <a:xfrm>
            <a:off x="2896689" y="3849334"/>
            <a:ext cx="5760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3C3D40"/>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
        <p:nvSpPr>
          <p:cNvPr id="94" name="Google Shape;94;p15"/>
          <p:cNvSpPr txBox="1"/>
          <p:nvPr/>
        </p:nvSpPr>
        <p:spPr>
          <a:xfrm>
            <a:off x="6559448" y="3818557"/>
            <a:ext cx="57604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3C3D40"/>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cxnSp>
        <p:nvCxnSpPr>
          <p:cNvPr id="95" name="Google Shape;95;p15"/>
          <p:cNvCxnSpPr/>
          <p:nvPr/>
        </p:nvCxnSpPr>
        <p:spPr>
          <a:xfrm rot="10800000">
            <a:off x="2620656" y="0"/>
            <a:ext cx="39088" cy="5143500"/>
          </a:xfrm>
          <a:prstGeom prst="straightConnector1">
            <a:avLst/>
          </a:prstGeom>
          <a:noFill/>
          <a:ln w="63500" cap="flat" cmpd="sng">
            <a:solidFill>
              <a:srgbClr val="3C3D40"/>
            </a:solidFill>
            <a:prstDash val="solid"/>
            <a:miter lim="800000"/>
            <a:headEnd type="none" w="sm" len="sm"/>
            <a:tailEnd type="none" w="sm" len="sm"/>
          </a:ln>
        </p:spPr>
      </p:cxnSp>
      <p:sp>
        <p:nvSpPr>
          <p:cNvPr id="96" name="Google Shape;96;p15"/>
          <p:cNvSpPr txBox="1"/>
          <p:nvPr/>
        </p:nvSpPr>
        <p:spPr>
          <a:xfrm>
            <a:off x="681190" y="476133"/>
            <a:ext cx="1939466" cy="1315744"/>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IN" sz="2700" b="1" i="0" u="none" strike="noStrike" cap="none" dirty="0">
                <a:solidFill>
                  <a:srgbClr val="3C3D40"/>
                </a:solidFill>
                <a:latin typeface="Arial Black"/>
                <a:ea typeface="Arial Black"/>
                <a:cs typeface="Arial Black"/>
                <a:sym typeface="Arial Black"/>
              </a:rPr>
              <a:t>Project Guide</a:t>
            </a:r>
            <a:endParaRPr sz="2700" b="1" i="0" u="none" strike="noStrike" cap="none" dirty="0">
              <a:solidFill>
                <a:srgbClr val="3C3D40"/>
              </a:solidFill>
              <a:latin typeface="Arial Black"/>
              <a:ea typeface="Arial Black"/>
              <a:cs typeface="Arial Black"/>
              <a:sym typeface="Arial Black"/>
            </a:endParaRPr>
          </a:p>
        </p:txBody>
      </p:sp>
      <p:sp>
        <p:nvSpPr>
          <p:cNvPr id="100" name="Google Shape;100;p15"/>
          <p:cNvSpPr/>
          <p:nvPr/>
        </p:nvSpPr>
        <p:spPr>
          <a:xfrm>
            <a:off x="3625806" y="605095"/>
            <a:ext cx="3509687" cy="52891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dirty="0">
                <a:solidFill>
                  <a:srgbClr val="3C3D40"/>
                </a:solidFill>
                <a:sym typeface="Arial"/>
              </a:rPr>
              <a:t>PROF</a:t>
            </a:r>
            <a:r>
              <a:rPr lang="en-IN" sz="2000" b="1" i="0" u="none" strike="noStrike" cap="none" dirty="0" smtClean="0">
                <a:solidFill>
                  <a:srgbClr val="3C3D40"/>
                </a:solidFill>
                <a:sym typeface="Arial"/>
              </a:rPr>
              <a:t>. Sathisha G</a:t>
            </a:r>
            <a:endParaRPr sz="2000" b="0" i="0" u="none" strike="noStrike" cap="none" dirty="0">
              <a:solidFill>
                <a:srgbClr val="000000"/>
              </a:solidFill>
              <a:sym typeface="Arial"/>
            </a:endParaRPr>
          </a:p>
        </p:txBody>
      </p:sp>
      <p:cxnSp>
        <p:nvCxnSpPr>
          <p:cNvPr id="101" name="Google Shape;101;p15"/>
          <p:cNvCxnSpPr/>
          <p:nvPr/>
        </p:nvCxnSpPr>
        <p:spPr>
          <a:xfrm>
            <a:off x="0" y="1791877"/>
            <a:ext cx="9144000" cy="0"/>
          </a:xfrm>
          <a:prstGeom prst="straightConnector1">
            <a:avLst/>
          </a:prstGeom>
          <a:noFill/>
          <a:ln w="38100" cap="flat" cmpd="sng">
            <a:solidFill>
              <a:srgbClr val="3C3D4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30"/>
          <p:cNvSpPr txBox="1"/>
          <p:nvPr/>
        </p:nvSpPr>
        <p:spPr>
          <a:xfrm>
            <a:off x="1263124" y="274227"/>
            <a:ext cx="6708568"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b="1" dirty="0">
                <a:latin typeface="Arial Black" panose="020B0A04020102020204" pitchFamily="34" charset="0"/>
              </a:rPr>
              <a:t>SYSTEM DESIGN Use Case Diagram</a:t>
            </a:r>
            <a:endParaRPr sz="2400" b="1" dirty="0">
              <a:latin typeface="Arial Black" panose="020B0A04020102020204" pitchFamily="34" charset="0"/>
            </a:endParaRPr>
          </a:p>
        </p:txBody>
      </p:sp>
      <p:pic>
        <p:nvPicPr>
          <p:cNvPr id="1028" name="Picture 4"/>
          <p:cNvPicPr>
            <a:picLocks noChangeAspect="1" noChangeArrowheads="1"/>
          </p:cNvPicPr>
          <p:nvPr/>
        </p:nvPicPr>
        <p:blipFill>
          <a:blip r:embed="rId3"/>
          <a:srcRect/>
          <a:stretch>
            <a:fillRect/>
          </a:stretch>
        </p:blipFill>
        <p:spPr bwMode="auto">
          <a:xfrm>
            <a:off x="2724149" y="847725"/>
            <a:ext cx="4380035" cy="4086528"/>
          </a:xfrm>
          <a:prstGeom prst="rect">
            <a:avLst/>
          </a:prstGeom>
          <a:noFill/>
          <a:ln w="9525">
            <a:noFill/>
            <a:miter lim="800000"/>
            <a:headEnd/>
            <a:tailEnd/>
          </a:ln>
          <a:effectLst/>
        </p:spPr>
      </p:pic>
      <p:sp>
        <p:nvSpPr>
          <p:cNvPr id="7" name="Rectangle 1"/>
          <p:cNvSpPr>
            <a:spLocks noChangeArrowheads="1"/>
          </p:cNvSpPr>
          <p:nvPr/>
        </p:nvSpPr>
        <p:spPr bwMode="auto">
          <a:xfrm>
            <a:off x="1000369" y="4866501"/>
            <a:ext cx="7604369" cy="276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buClrTx/>
            </a:pPr>
            <a:r>
              <a:rPr lang="en-US" sz="1200" dirty="0">
                <a:solidFill>
                  <a:schemeClr val="tx1"/>
                </a:solidFill>
                <a:latin typeface="Times New Roman" pitchFamily="18" charset="0"/>
                <a:ea typeface="Calibri" pitchFamily="34" charset="0"/>
                <a:cs typeface="Times New Roman" pitchFamily="18" charset="0"/>
              </a:rPr>
              <a:t>User Case diagram represents the user interaction with our application.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30"/>
          <p:cNvSpPr txBox="1"/>
          <p:nvPr/>
        </p:nvSpPr>
        <p:spPr>
          <a:xfrm>
            <a:off x="1263124" y="274225"/>
            <a:ext cx="7154045"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b="1" dirty="0">
                <a:latin typeface="Arial Black" panose="020B0A04020102020204" pitchFamily="34" charset="0"/>
              </a:rPr>
              <a:t>SYSTEM DESIGN SEQUENCE DIAGRAM</a:t>
            </a:r>
            <a:endParaRPr sz="2400" b="1" dirty="0">
              <a:latin typeface="Arial Black" panose="020B0A04020102020204" pitchFamily="34" charset="0"/>
            </a:endParaRPr>
          </a:p>
        </p:txBody>
      </p:sp>
      <p:pic>
        <p:nvPicPr>
          <p:cNvPr id="2050" name="Picture 2"/>
          <p:cNvPicPr>
            <a:picLocks noChangeAspect="1" noChangeArrowheads="1"/>
          </p:cNvPicPr>
          <p:nvPr/>
        </p:nvPicPr>
        <p:blipFill>
          <a:blip r:embed="rId3"/>
          <a:srcRect/>
          <a:stretch>
            <a:fillRect/>
          </a:stretch>
        </p:blipFill>
        <p:spPr bwMode="auto">
          <a:xfrm>
            <a:off x="1987794" y="1131277"/>
            <a:ext cx="5543550" cy="3771900"/>
          </a:xfrm>
          <a:prstGeom prst="rect">
            <a:avLst/>
          </a:prstGeom>
          <a:noFill/>
          <a:ln w="9525">
            <a:noFill/>
            <a:miter lim="800000"/>
            <a:headEnd/>
            <a:tailEnd/>
          </a:ln>
          <a:effectLst/>
        </p:spPr>
      </p:pic>
      <p:sp>
        <p:nvSpPr>
          <p:cNvPr id="8" name="Rectangle 1"/>
          <p:cNvSpPr>
            <a:spLocks noChangeArrowheads="1"/>
          </p:cNvSpPr>
          <p:nvPr/>
        </p:nvSpPr>
        <p:spPr bwMode="auto">
          <a:xfrm>
            <a:off x="914399" y="4673601"/>
            <a:ext cx="7604369" cy="276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buClrTx/>
            </a:pPr>
            <a:r>
              <a:rPr lang="en-US" sz="1200" dirty="0">
                <a:solidFill>
                  <a:schemeClr val="tx1"/>
                </a:solidFill>
                <a:latin typeface="Times New Roman" pitchFamily="18" charset="0"/>
                <a:ea typeface="Calibri" pitchFamily="34" charset="0"/>
                <a:cs typeface="Times New Roman" pitchFamily="18" charset="0"/>
              </a:rPr>
              <a:t>Sequence diagram represents active and inactive stages of every users.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30"/>
          <p:cNvSpPr txBox="1"/>
          <p:nvPr/>
        </p:nvSpPr>
        <p:spPr>
          <a:xfrm>
            <a:off x="1263124" y="274225"/>
            <a:ext cx="7154045"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b="1" dirty="0">
                <a:latin typeface="Arial Black" panose="020B0A04020102020204" pitchFamily="34" charset="0"/>
              </a:rPr>
              <a:t>SYSTEM DESIGN ACTIVITY DIAGRAM</a:t>
            </a:r>
            <a:endParaRPr sz="2400" b="1" dirty="0">
              <a:latin typeface="Arial Black" panose="020B0A04020102020204" pitchFamily="34" charset="0"/>
            </a:endParaRPr>
          </a:p>
        </p:txBody>
      </p:sp>
      <p:pic>
        <p:nvPicPr>
          <p:cNvPr id="3074" name="Picture 2"/>
          <p:cNvPicPr>
            <a:picLocks noChangeAspect="1" noChangeArrowheads="1"/>
          </p:cNvPicPr>
          <p:nvPr/>
        </p:nvPicPr>
        <p:blipFill>
          <a:blip r:embed="rId3"/>
          <a:srcRect/>
          <a:stretch>
            <a:fillRect/>
          </a:stretch>
        </p:blipFill>
        <p:spPr bwMode="auto">
          <a:xfrm>
            <a:off x="1800225" y="685987"/>
            <a:ext cx="5194544" cy="40431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8" name="Google Shape;248;p30"/>
          <p:cNvSpPr txBox="1"/>
          <p:nvPr/>
        </p:nvSpPr>
        <p:spPr>
          <a:xfrm>
            <a:off x="1263124" y="274225"/>
            <a:ext cx="7154045"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b="1" dirty="0">
                <a:latin typeface="Arial Black" panose="020B0A04020102020204" pitchFamily="34" charset="0"/>
              </a:rPr>
              <a:t>SYSTEM DESIGN CLASS DIAGRAM</a:t>
            </a:r>
            <a:endParaRPr sz="2400" b="1" dirty="0">
              <a:latin typeface="Arial Black" panose="020B0A04020102020204" pitchFamily="34" charset="0"/>
            </a:endParaRPr>
          </a:p>
        </p:txBody>
      </p:sp>
      <p:sp>
        <p:nvSpPr>
          <p:cNvPr id="11" name="Rectangle 21"/>
          <p:cNvSpPr>
            <a:spLocks noChangeArrowheads="1"/>
          </p:cNvSpPr>
          <p:nvPr/>
        </p:nvSpPr>
        <p:spPr bwMode="auto">
          <a:xfrm>
            <a:off x="1615709" y="1062386"/>
            <a:ext cx="2284845" cy="304069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1000" b="1" i="0" u="none" strike="noStrike" cap="none" normalizeH="0" baseline="0" dirty="0">
              <a:ln>
                <a:noFill/>
              </a:ln>
              <a:solidFill>
                <a:schemeClr val="tx1"/>
              </a:solidFill>
              <a:effectLst/>
              <a:latin typeface="Calibri"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dirty="0">
                <a:ln>
                  <a:noFill/>
                </a:ln>
                <a:solidFill>
                  <a:schemeClr val="tx1"/>
                </a:solidFill>
                <a:effectLst/>
                <a:latin typeface="Calibri" pitchFamily="34" charset="0"/>
                <a:cs typeface="Arial" pitchFamily="34" charset="0"/>
              </a:rPr>
              <a:t>User</a:t>
            </a: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1000" b="1" i="0" u="none" strike="noStrike" cap="none" normalizeH="0" baseline="0" dirty="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dirty="0">
                <a:ln>
                  <a:noFill/>
                </a:ln>
                <a:solidFill>
                  <a:schemeClr val="tx1"/>
                </a:solidFill>
                <a:effectLst/>
                <a:latin typeface="Calibri" pitchFamily="34" charset="0"/>
                <a:cs typeface="Arial" pitchFamily="34" charset="0"/>
              </a:rPr>
              <a:t>dataset: image</a:t>
            </a: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1000" b="0" i="0" u="none" strike="noStrike" cap="none" normalizeH="0" baseline="0" dirty="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1000" b="0" i="0" u="none" strike="noStrike" cap="none" normalizeH="0" baseline="0" dirty="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dirty="0">
                <a:ln>
                  <a:noFill/>
                </a:ln>
                <a:solidFill>
                  <a:schemeClr val="tx1"/>
                </a:solidFill>
                <a:effectLst/>
                <a:latin typeface="Calibri" pitchFamily="34" charset="0"/>
                <a:cs typeface="Arial" pitchFamily="34" charset="0"/>
              </a:rPr>
              <a:t>Start()</a:t>
            </a: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dirty="0">
                <a:ln>
                  <a:noFill/>
                </a:ln>
                <a:solidFill>
                  <a:schemeClr val="tx1"/>
                </a:solidFill>
                <a:effectLst/>
                <a:latin typeface="Calibri" pitchFamily="34" charset="0"/>
                <a:cs typeface="Arial" pitchFamily="34" charset="0"/>
              </a:rPr>
              <a:t>Listen Alarm()</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cxnSp>
        <p:nvCxnSpPr>
          <p:cNvPr id="12" name="AutoShape 22"/>
          <p:cNvCxnSpPr>
            <a:cxnSpLocks noChangeShapeType="1"/>
          </p:cNvCxnSpPr>
          <p:nvPr/>
        </p:nvCxnSpPr>
        <p:spPr bwMode="auto">
          <a:xfrm>
            <a:off x="1615709" y="1746681"/>
            <a:ext cx="2284845" cy="0"/>
          </a:xfrm>
          <a:prstGeom prst="straightConnector1">
            <a:avLst/>
          </a:prstGeom>
          <a:noFill/>
          <a:ln w="9525">
            <a:solidFill>
              <a:srgbClr val="000000"/>
            </a:solidFill>
            <a:round/>
            <a:headEnd/>
            <a:tailEnd/>
          </a:ln>
        </p:spPr>
      </p:cxnSp>
      <p:cxnSp>
        <p:nvCxnSpPr>
          <p:cNvPr id="13" name="AutoShape 23"/>
          <p:cNvCxnSpPr>
            <a:cxnSpLocks noChangeShapeType="1"/>
          </p:cNvCxnSpPr>
          <p:nvPr/>
        </p:nvCxnSpPr>
        <p:spPr bwMode="auto">
          <a:xfrm>
            <a:off x="1617363" y="2763962"/>
            <a:ext cx="2284845" cy="0"/>
          </a:xfrm>
          <a:prstGeom prst="straightConnector1">
            <a:avLst/>
          </a:prstGeom>
          <a:noFill/>
          <a:ln w="9525">
            <a:solidFill>
              <a:srgbClr val="000000"/>
            </a:solidFill>
            <a:round/>
            <a:headEnd/>
            <a:tailEnd/>
          </a:ln>
        </p:spPr>
      </p:cxnSp>
      <p:sp>
        <p:nvSpPr>
          <p:cNvPr id="14" name="Rectangle 25"/>
          <p:cNvSpPr>
            <a:spLocks noChangeArrowheads="1"/>
          </p:cNvSpPr>
          <p:nvPr/>
        </p:nvSpPr>
        <p:spPr bwMode="auto">
          <a:xfrm>
            <a:off x="5145932" y="1050437"/>
            <a:ext cx="2284845" cy="304069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1000" b="1" i="0" u="none" strike="noStrike" cap="none" normalizeH="0" baseline="0" dirty="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dirty="0">
                <a:ln>
                  <a:noFill/>
                </a:ln>
                <a:solidFill>
                  <a:schemeClr val="tx1"/>
                </a:solidFill>
                <a:effectLst/>
                <a:latin typeface="Calibri" pitchFamily="34" charset="0"/>
                <a:cs typeface="Arial" pitchFamily="34" charset="0"/>
              </a:rPr>
              <a:t>System</a:t>
            </a: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1000" b="1" i="0" u="none" strike="noStrike" cap="none" normalizeH="0" baseline="0" dirty="0">
              <a:ln>
                <a:noFill/>
              </a:ln>
              <a:solidFill>
                <a:schemeClr val="tx1"/>
              </a:solidFill>
              <a:effectLst/>
              <a:latin typeface="Calibri"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dirty="0">
                <a:ln>
                  <a:noFill/>
                </a:ln>
                <a:solidFill>
                  <a:schemeClr val="tx1"/>
                </a:solidFill>
                <a:effectLst/>
                <a:latin typeface="Calibri" pitchFamily="34" charset="0"/>
                <a:cs typeface="Arial" pitchFamily="34" charset="0"/>
              </a:rPr>
              <a:t>dataset: image</a:t>
            </a:r>
            <a:endParaRPr kumimoji="0" lang="en-US" sz="1000" b="0" i="0" u="none" strike="noStrike" cap="none" normalizeH="0" baseline="0" dirty="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1000" b="0" i="0" u="none" strike="noStrike" cap="none" normalizeH="0" baseline="0" dirty="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1000" b="0" i="0" u="none" strike="noStrike" cap="none" normalizeH="0" baseline="0" dirty="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dirty="0">
                <a:ln>
                  <a:noFill/>
                </a:ln>
                <a:solidFill>
                  <a:schemeClr val="tx1"/>
                </a:solidFill>
                <a:effectLst/>
                <a:latin typeface="Calibri" pitchFamily="34" charset="0"/>
                <a:cs typeface="Arial" pitchFamily="34" charset="0"/>
              </a:rPr>
              <a:t>capture image()</a:t>
            </a:r>
            <a:endParaRPr kumimoji="0" lang="en-US" sz="1000" b="0" i="0" u="none" strike="noStrike" cap="none" normalizeH="0" baseline="0" dirty="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dirty="0">
                <a:ln>
                  <a:noFill/>
                </a:ln>
                <a:solidFill>
                  <a:schemeClr val="tx1"/>
                </a:solidFill>
                <a:effectLst/>
                <a:latin typeface="Calibri" pitchFamily="34" charset="0"/>
                <a:cs typeface="Arial" pitchFamily="34" charset="0"/>
              </a:rPr>
              <a:t>Preprocess()</a:t>
            </a:r>
            <a:endParaRPr kumimoji="0" lang="en-US" sz="1000" b="0" i="0" u="none" strike="noStrike" cap="none" normalizeH="0" baseline="0" dirty="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dirty="0">
                <a:ln>
                  <a:noFill/>
                </a:ln>
                <a:solidFill>
                  <a:schemeClr val="tx1"/>
                </a:solidFill>
                <a:effectLst/>
                <a:latin typeface="Calibri" pitchFamily="34" charset="0"/>
                <a:cs typeface="Arial" pitchFamily="34" charset="0"/>
              </a:rPr>
              <a:t>Pothole detection()</a:t>
            </a:r>
            <a:endParaRPr kumimoji="0" lang="en-US" sz="1000" b="0" i="0" u="none" strike="noStrike" cap="none" normalizeH="0" baseline="0" dirty="0">
              <a:ln>
                <a:noFill/>
              </a:ln>
              <a:solidFill>
                <a:schemeClr val="tx1"/>
              </a:solidFill>
              <a:effectLst/>
              <a:latin typeface="Times New Roman" pitchFamily="18"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0" i="0" u="none" strike="noStrike" cap="none" normalizeH="0" baseline="0" dirty="0">
                <a:ln>
                  <a:noFill/>
                </a:ln>
                <a:solidFill>
                  <a:schemeClr val="tx1"/>
                </a:solidFill>
                <a:effectLst/>
                <a:latin typeface="Calibri" pitchFamily="34" charset="0"/>
                <a:cs typeface="Arial" pitchFamily="34" charset="0"/>
              </a:rPr>
              <a:t>Play</a:t>
            </a:r>
            <a:r>
              <a:rPr kumimoji="0" lang="en-US" sz="1000" b="0" i="0" u="none" strike="noStrike" cap="none" normalizeH="0" dirty="0">
                <a:ln>
                  <a:noFill/>
                </a:ln>
                <a:solidFill>
                  <a:schemeClr val="tx1"/>
                </a:solidFill>
                <a:effectLst/>
                <a:latin typeface="Calibri" pitchFamily="34" charset="0"/>
                <a:cs typeface="Arial" pitchFamily="34" charset="0"/>
              </a:rPr>
              <a:t> alarm</a:t>
            </a:r>
            <a:r>
              <a:rPr kumimoji="0" lang="en-US" sz="1000" b="0" i="0" u="none" strike="noStrike" cap="none" normalizeH="0" baseline="0" dirty="0">
                <a:ln>
                  <a:noFill/>
                </a:ln>
                <a:solidFill>
                  <a:schemeClr val="tx1"/>
                </a:solidFill>
                <a:effectLst/>
                <a:latin typeface="Calibri" pitchFamily="34" charset="0"/>
                <a:cs typeface="Arial" pitchFamily="34" charset="0"/>
              </a:rPr>
              <a:t>()</a:t>
            </a:r>
            <a:endParaRPr kumimoji="0" lang="en-US" sz="1000" b="0" i="0" u="none" strike="noStrike" cap="none" normalizeH="0" baseline="0" dirty="0">
              <a:ln>
                <a:noFill/>
              </a:ln>
              <a:solidFill>
                <a:schemeClr val="tx1"/>
              </a:solidFill>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cxnSp>
        <p:nvCxnSpPr>
          <p:cNvPr id="15" name="AutoShape 26"/>
          <p:cNvCxnSpPr>
            <a:cxnSpLocks noChangeShapeType="1"/>
          </p:cNvCxnSpPr>
          <p:nvPr/>
        </p:nvCxnSpPr>
        <p:spPr bwMode="auto">
          <a:xfrm>
            <a:off x="5145932" y="1734732"/>
            <a:ext cx="2284845" cy="0"/>
          </a:xfrm>
          <a:prstGeom prst="straightConnector1">
            <a:avLst/>
          </a:prstGeom>
          <a:noFill/>
          <a:ln w="9525">
            <a:solidFill>
              <a:srgbClr val="000000"/>
            </a:solidFill>
            <a:round/>
            <a:headEnd/>
            <a:tailEnd/>
          </a:ln>
        </p:spPr>
      </p:cxnSp>
      <p:cxnSp>
        <p:nvCxnSpPr>
          <p:cNvPr id="16" name="AutoShape 27"/>
          <p:cNvCxnSpPr>
            <a:cxnSpLocks noChangeShapeType="1"/>
          </p:cNvCxnSpPr>
          <p:nvPr/>
        </p:nvCxnSpPr>
        <p:spPr bwMode="auto">
          <a:xfrm>
            <a:off x="5147586" y="2752013"/>
            <a:ext cx="2284845" cy="0"/>
          </a:xfrm>
          <a:prstGeom prst="straightConnector1">
            <a:avLst/>
          </a:prstGeom>
          <a:noFill/>
          <a:ln w="9525">
            <a:solidFill>
              <a:srgbClr val="000000"/>
            </a:solidFill>
            <a:round/>
            <a:headEnd/>
            <a:tailEnd/>
          </a:ln>
        </p:spPr>
      </p:cxnSp>
      <p:cxnSp>
        <p:nvCxnSpPr>
          <p:cNvPr id="17" name="AutoShape 28"/>
          <p:cNvCxnSpPr>
            <a:cxnSpLocks noChangeShapeType="1"/>
          </p:cNvCxnSpPr>
          <p:nvPr/>
        </p:nvCxnSpPr>
        <p:spPr bwMode="auto">
          <a:xfrm>
            <a:off x="3902208" y="2156143"/>
            <a:ext cx="1245377" cy="0"/>
          </a:xfrm>
          <a:prstGeom prst="straightConnector1">
            <a:avLst/>
          </a:prstGeom>
          <a:noFill/>
          <a:ln w="9525">
            <a:solidFill>
              <a:srgbClr val="000000"/>
            </a:solidFill>
            <a:round/>
            <a:headEnd type="triangle" w="med" len="med"/>
            <a:tailEnd type="triangle" w="med" len="med"/>
          </a:ln>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dirty="0">
                <a:solidFill>
                  <a:srgbClr val="3C3D40"/>
                </a:solidFill>
                <a:latin typeface="Arial Black"/>
                <a:ea typeface="Arial Black"/>
                <a:cs typeface="Arial Black"/>
                <a:sym typeface="Arial Black"/>
              </a:rPr>
              <a:t>IMPLEMENTATION</a:t>
            </a:r>
            <a:endParaRPr sz="2800" b="1" i="0" u="none" strike="noStrike" cap="none">
              <a:solidFill>
                <a:srgbClr val="3C3D40"/>
              </a:solidFill>
              <a:latin typeface="Arial Black"/>
              <a:ea typeface="Arial Black"/>
              <a:cs typeface="Arial Black"/>
              <a:sym typeface="Arial Black"/>
            </a:endParaRPr>
          </a:p>
        </p:txBody>
      </p:sp>
      <p:sp>
        <p:nvSpPr>
          <p:cNvPr id="221" name="Google Shape;221;p27"/>
          <p:cNvSpPr txBox="1"/>
          <p:nvPr/>
        </p:nvSpPr>
        <p:spPr>
          <a:xfrm>
            <a:off x="1456650" y="1997950"/>
            <a:ext cx="7325100" cy="1569620"/>
          </a:xfrm>
          <a:prstGeom prst="rect">
            <a:avLst/>
          </a:prstGeom>
          <a:noFill/>
          <a:ln>
            <a:noFill/>
          </a:ln>
        </p:spPr>
        <p:txBody>
          <a:bodyPr spcFirstLastPara="1" wrap="square" lIns="91425" tIns="45700" rIns="91425" bIns="45700" anchor="t" anchorCtr="0">
            <a:spAutoFit/>
          </a:bodyPr>
          <a:lstStyle/>
          <a:p>
            <a:pPr lvl="0">
              <a:buFont typeface="Arial" pitchFamily="34" charset="0"/>
              <a:buChar char="•"/>
            </a:pPr>
            <a:r>
              <a:rPr lang="en-US" sz="1600" b="1" dirty="0">
                <a:solidFill>
                  <a:srgbClr val="333333"/>
                </a:solidFill>
              </a:rPr>
              <a:t>We have used the following modules to build our project</a:t>
            </a:r>
          </a:p>
          <a:p>
            <a:pPr lvl="0">
              <a:buFont typeface="Arial" pitchFamily="34" charset="0"/>
              <a:buChar char="•"/>
            </a:pPr>
            <a:r>
              <a:rPr lang="en-US" sz="1600" b="1" dirty="0">
                <a:solidFill>
                  <a:srgbClr val="333333"/>
                </a:solidFill>
              </a:rPr>
              <a:t>Data Collection</a:t>
            </a:r>
          </a:p>
          <a:p>
            <a:pPr lvl="0">
              <a:buFont typeface="Arial" pitchFamily="34" charset="0"/>
              <a:buChar char="•"/>
            </a:pPr>
            <a:r>
              <a:rPr lang="en-US" sz="1600" b="1" dirty="0">
                <a:solidFill>
                  <a:srgbClr val="333333"/>
                </a:solidFill>
              </a:rPr>
              <a:t>Data preprocessing</a:t>
            </a:r>
          </a:p>
          <a:p>
            <a:pPr lvl="0">
              <a:buFont typeface="Arial" pitchFamily="34" charset="0"/>
              <a:buChar char="•"/>
            </a:pPr>
            <a:r>
              <a:rPr lang="en-US" sz="1600" b="1" dirty="0">
                <a:solidFill>
                  <a:srgbClr val="333333"/>
                </a:solidFill>
              </a:rPr>
              <a:t>Building and training Yolo model</a:t>
            </a:r>
          </a:p>
          <a:p>
            <a:pPr lvl="0">
              <a:buFont typeface="Arial" pitchFamily="34" charset="0"/>
              <a:buChar char="•"/>
            </a:pPr>
            <a:r>
              <a:rPr lang="en-US" sz="1600" b="1" dirty="0">
                <a:solidFill>
                  <a:srgbClr val="333333"/>
                </a:solidFill>
              </a:rPr>
              <a:t>Prediction of potholes</a:t>
            </a:r>
          </a:p>
          <a:p>
            <a:pPr lvl="0">
              <a:buFont typeface="Arial" pitchFamily="34" charset="0"/>
              <a:buChar char="•"/>
            </a:pPr>
            <a:endParaRPr lang="en-US" sz="1600" b="1" dirty="0">
              <a:solidFill>
                <a:srgbClr val="333333"/>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dirty="0">
                <a:solidFill>
                  <a:srgbClr val="3C3D40"/>
                </a:solidFill>
                <a:latin typeface="Arial Black"/>
                <a:ea typeface="Arial Black"/>
                <a:cs typeface="Arial Black"/>
                <a:sym typeface="Arial Black"/>
              </a:rPr>
              <a:t>IMPLEMENTATION</a:t>
            </a:r>
            <a:endParaRPr sz="2800" b="1" i="0" u="none" strike="noStrike" cap="none">
              <a:solidFill>
                <a:srgbClr val="3C3D40"/>
              </a:solidFill>
              <a:latin typeface="Arial Black"/>
              <a:ea typeface="Arial Black"/>
              <a:cs typeface="Arial Black"/>
              <a:sym typeface="Arial Black"/>
            </a:endParaRPr>
          </a:p>
        </p:txBody>
      </p:sp>
      <p:sp>
        <p:nvSpPr>
          <p:cNvPr id="221" name="Google Shape;221;p27"/>
          <p:cNvSpPr txBox="1"/>
          <p:nvPr/>
        </p:nvSpPr>
        <p:spPr>
          <a:xfrm>
            <a:off x="721518" y="1494572"/>
            <a:ext cx="8045944" cy="1077178"/>
          </a:xfrm>
          <a:prstGeom prst="rect">
            <a:avLst/>
          </a:prstGeom>
          <a:noFill/>
          <a:ln>
            <a:noFill/>
          </a:ln>
        </p:spPr>
        <p:txBody>
          <a:bodyPr spcFirstLastPara="1" wrap="square" lIns="91425" tIns="45700" rIns="91425" bIns="45700" anchor="t" anchorCtr="0">
            <a:spAutoFit/>
          </a:bodyPr>
          <a:lstStyle/>
          <a:p>
            <a:r>
              <a:rPr lang="en-US" sz="1600" b="1" dirty="0"/>
              <a:t>Data Collection:</a:t>
            </a:r>
            <a:endParaRPr lang="en-US" sz="1600" dirty="0"/>
          </a:p>
          <a:p>
            <a:r>
              <a:rPr lang="en-US" sz="1600" dirty="0"/>
              <a:t>We are collecting the pothole dataset from kaggle.com. Our dataset Contains two types of images </a:t>
            </a:r>
            <a:r>
              <a:rPr lang="en-US" sz="1600" dirty="0" err="1"/>
              <a:t>i.e</a:t>
            </a:r>
            <a:r>
              <a:rPr lang="en-US" sz="1600" dirty="0"/>
              <a:t> images with the pothole roads and images with good conditional roads. Each class contains 340 images.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dirty="0">
                <a:solidFill>
                  <a:srgbClr val="3C3D40"/>
                </a:solidFill>
                <a:latin typeface="Arial Black"/>
                <a:ea typeface="Arial Black"/>
                <a:cs typeface="Arial Black"/>
                <a:sym typeface="Arial Black"/>
              </a:rPr>
              <a:t>IMPLEMENTATION</a:t>
            </a:r>
            <a:endParaRPr sz="2800" b="1" i="0" u="none" strike="noStrike" cap="none">
              <a:solidFill>
                <a:srgbClr val="3C3D40"/>
              </a:solidFill>
              <a:latin typeface="Arial Black"/>
              <a:ea typeface="Arial Black"/>
              <a:cs typeface="Arial Black"/>
              <a:sym typeface="Arial Black"/>
            </a:endParaRPr>
          </a:p>
        </p:txBody>
      </p:sp>
      <p:sp>
        <p:nvSpPr>
          <p:cNvPr id="221" name="Google Shape;221;p27"/>
          <p:cNvSpPr txBox="1"/>
          <p:nvPr/>
        </p:nvSpPr>
        <p:spPr>
          <a:xfrm>
            <a:off x="1197045" y="1242654"/>
            <a:ext cx="7325100" cy="1569620"/>
          </a:xfrm>
          <a:prstGeom prst="rect">
            <a:avLst/>
          </a:prstGeom>
          <a:noFill/>
          <a:ln>
            <a:noFill/>
          </a:ln>
        </p:spPr>
        <p:txBody>
          <a:bodyPr spcFirstLastPara="1" wrap="square" lIns="91425" tIns="45700" rIns="91425" bIns="45700" anchor="t" anchorCtr="0">
            <a:spAutoFit/>
          </a:bodyPr>
          <a:lstStyle/>
          <a:p>
            <a:pPr algn="just">
              <a:lnSpc>
                <a:spcPct val="150000"/>
              </a:lnSpc>
            </a:pPr>
            <a:r>
              <a:rPr lang="en-US" sz="1600" b="1" dirty="0"/>
              <a:t>Data Pre Processing:</a:t>
            </a:r>
            <a:endParaRPr lang="en-US" sz="1600" dirty="0"/>
          </a:p>
          <a:p>
            <a:pPr algn="just">
              <a:lnSpc>
                <a:spcPct val="150000"/>
              </a:lnSpc>
            </a:pPr>
            <a:r>
              <a:rPr lang="en-US" sz="1600" dirty="0"/>
              <a:t>The collected dataset images will be in different size so we need to change into the fixed size to given the input to the training model so we are using the </a:t>
            </a:r>
            <a:r>
              <a:rPr lang="en-US" sz="1600" dirty="0" err="1"/>
              <a:t>opencv</a:t>
            </a:r>
            <a:r>
              <a:rPr lang="en-US" sz="1600" dirty="0"/>
              <a:t> resize function to change into fixed size of 224x244.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dirty="0">
                <a:solidFill>
                  <a:srgbClr val="3C3D40"/>
                </a:solidFill>
                <a:latin typeface="Arial Black"/>
                <a:ea typeface="Arial Black"/>
                <a:cs typeface="Arial Black"/>
                <a:sym typeface="Arial Black"/>
              </a:rPr>
              <a:t>IMPLEMENTATION</a:t>
            </a:r>
            <a:endParaRPr sz="2800" b="1" i="0" u="none" strike="noStrike" cap="none">
              <a:solidFill>
                <a:srgbClr val="3C3D40"/>
              </a:solidFill>
              <a:latin typeface="Arial Black"/>
              <a:ea typeface="Arial Black"/>
              <a:cs typeface="Arial Black"/>
              <a:sym typeface="Arial Black"/>
            </a:endParaRPr>
          </a:p>
        </p:txBody>
      </p:sp>
      <p:sp>
        <p:nvSpPr>
          <p:cNvPr id="221" name="Google Shape;221;p27"/>
          <p:cNvSpPr txBox="1"/>
          <p:nvPr/>
        </p:nvSpPr>
        <p:spPr>
          <a:xfrm>
            <a:off x="909450" y="1219281"/>
            <a:ext cx="7325100" cy="1774804"/>
          </a:xfrm>
          <a:prstGeom prst="rect">
            <a:avLst/>
          </a:prstGeom>
          <a:noFill/>
          <a:ln>
            <a:noFill/>
          </a:ln>
        </p:spPr>
        <p:txBody>
          <a:bodyPr spcFirstLastPara="1" wrap="square" lIns="91425" tIns="45700" rIns="91425" bIns="45700" anchor="t" anchorCtr="0">
            <a:spAutoFit/>
          </a:bodyPr>
          <a:lstStyle/>
          <a:p>
            <a:pPr algn="just">
              <a:lnSpc>
                <a:spcPct val="150000"/>
              </a:lnSpc>
              <a:spcAft>
                <a:spcPts val="800"/>
              </a:spcAft>
            </a:pPr>
            <a:r>
              <a:rPr lang="en-US" sz="1600" b="1" dirty="0">
                <a:latin typeface="Times New Roman"/>
                <a:ea typeface="Times New Roman"/>
                <a:cs typeface="Times New Roman"/>
              </a:rPr>
              <a:t>Building And Training of YOLO:</a:t>
            </a:r>
            <a:endParaRPr lang="en-US" sz="1600" dirty="0">
              <a:latin typeface="Calibri"/>
              <a:ea typeface="Calibri"/>
              <a:cs typeface="Times New Roman"/>
            </a:endParaRPr>
          </a:p>
          <a:p>
            <a:pPr algn="just">
              <a:lnSpc>
                <a:spcPct val="150000"/>
              </a:lnSpc>
              <a:spcAft>
                <a:spcPts val="800"/>
              </a:spcAft>
            </a:pPr>
            <a:r>
              <a:rPr lang="en-US" sz="1600" dirty="0">
                <a:latin typeface="Times New Roman"/>
                <a:ea typeface="Times New Roman"/>
                <a:cs typeface="Times New Roman"/>
              </a:rPr>
              <a:t>The proposed deep YOLO dark-net will be trained on the processed dataset. Hence, the trained model will be used in an online phase (real driving application) to predict road is safe or unsafe while driving. Yolo v3 is used especially in multiclass classification. </a:t>
            </a:r>
            <a:endParaRPr lang="en-US" sz="1600" dirty="0">
              <a:latin typeface="Calibri"/>
              <a:ea typeface="Calibri"/>
              <a:cs typeface="Times New Roman"/>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dirty="0">
                <a:solidFill>
                  <a:srgbClr val="3C3D40"/>
                </a:solidFill>
                <a:latin typeface="Arial Black"/>
                <a:ea typeface="Arial Black"/>
                <a:cs typeface="Arial Black"/>
                <a:sym typeface="Arial Black"/>
              </a:rPr>
              <a:t>IMPLEMENTATION</a:t>
            </a:r>
            <a:endParaRPr sz="2800" b="1" i="0" u="none" strike="noStrike" cap="none">
              <a:solidFill>
                <a:srgbClr val="3C3D40"/>
              </a:solidFill>
              <a:latin typeface="Arial Black"/>
              <a:ea typeface="Arial Black"/>
              <a:cs typeface="Arial Black"/>
              <a:sym typeface="Arial Black"/>
            </a:endParaRPr>
          </a:p>
        </p:txBody>
      </p:sp>
      <p:sp>
        <p:nvSpPr>
          <p:cNvPr id="221" name="Google Shape;221;p27"/>
          <p:cNvSpPr txBox="1"/>
          <p:nvPr/>
        </p:nvSpPr>
        <p:spPr>
          <a:xfrm>
            <a:off x="1204189" y="1212137"/>
            <a:ext cx="7325100" cy="2144136"/>
          </a:xfrm>
          <a:prstGeom prst="rect">
            <a:avLst/>
          </a:prstGeom>
          <a:noFill/>
          <a:ln>
            <a:noFill/>
          </a:ln>
        </p:spPr>
        <p:txBody>
          <a:bodyPr spcFirstLastPara="1" wrap="square" lIns="91425" tIns="45700" rIns="91425" bIns="45700" anchor="t" anchorCtr="0">
            <a:spAutoFit/>
          </a:bodyPr>
          <a:lstStyle/>
          <a:p>
            <a:pPr algn="just">
              <a:lnSpc>
                <a:spcPct val="150000"/>
              </a:lnSpc>
              <a:spcAft>
                <a:spcPts val="800"/>
              </a:spcAft>
            </a:pPr>
            <a:r>
              <a:rPr lang="en-US" sz="1600" b="1" dirty="0">
                <a:latin typeface="Times New Roman"/>
                <a:ea typeface="Times New Roman"/>
                <a:cs typeface="Times New Roman"/>
              </a:rPr>
              <a:t>Prediction of Driver State:</a:t>
            </a:r>
            <a:endParaRPr lang="en-US" sz="1600" dirty="0">
              <a:latin typeface="Calibri"/>
              <a:ea typeface="Calibri"/>
              <a:cs typeface="Times New Roman"/>
            </a:endParaRPr>
          </a:p>
          <a:p>
            <a:pPr algn="just">
              <a:lnSpc>
                <a:spcPct val="150000"/>
              </a:lnSpc>
              <a:spcAft>
                <a:spcPts val="800"/>
              </a:spcAft>
            </a:pPr>
            <a:r>
              <a:rPr lang="en-US" sz="1600" dirty="0">
                <a:latin typeface="Times New Roman"/>
                <a:ea typeface="Times New Roman"/>
                <a:cs typeface="Times New Roman"/>
              </a:rPr>
              <a:t>This project proposed a deep Yolo v3 technique to detect the potholes or no pothole if it is potholes our system will make alarm. Performance results prove that the proposed scheme yielded the highest accuracy, over more than 98%, compared to the others in which the Yolov3 is used as a single model without any combination.</a:t>
            </a:r>
            <a:endParaRPr lang="en-US" sz="1600" dirty="0">
              <a:latin typeface="Calibri"/>
              <a:ea typeface="Calibri"/>
              <a:cs typeface="Times New Roman"/>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lvl="0">
              <a:buSzPts val="2800"/>
            </a:pPr>
            <a:r>
              <a:rPr lang="en-IN" sz="2800" b="1" dirty="0">
                <a:solidFill>
                  <a:srgbClr val="3C3D40"/>
                </a:solidFill>
                <a:latin typeface="Arial Black"/>
                <a:ea typeface="Arial Black"/>
                <a:cs typeface="Arial Black"/>
                <a:sym typeface="Arial Black"/>
              </a:rPr>
              <a:t>TESTING</a:t>
            </a:r>
            <a:endParaRPr sz="2800" b="1" i="0" u="none" strike="noStrike" cap="none">
              <a:solidFill>
                <a:srgbClr val="3C3D40"/>
              </a:solidFill>
              <a:latin typeface="Arial Black"/>
              <a:ea typeface="Arial Black"/>
              <a:cs typeface="Arial Black"/>
              <a:sym typeface="Arial Black"/>
            </a:endParaRPr>
          </a:p>
        </p:txBody>
      </p:sp>
      <p:graphicFrame>
        <p:nvGraphicFramePr>
          <p:cNvPr id="7" name="Table 6"/>
          <p:cNvGraphicFramePr>
            <a:graphicFrameLocks noGrp="1"/>
          </p:cNvGraphicFramePr>
          <p:nvPr/>
        </p:nvGraphicFramePr>
        <p:xfrm>
          <a:off x="1500359" y="2115918"/>
          <a:ext cx="6080760" cy="2240280"/>
        </p:xfrm>
        <a:graphic>
          <a:graphicData uri="http://schemas.openxmlformats.org/drawingml/2006/table">
            <a:tbl>
              <a:tblPr/>
              <a:tblGrid>
                <a:gridCol w="1554480">
                  <a:extLst>
                    <a:ext uri="{9D8B030D-6E8A-4147-A177-3AD203B41FA5}">
                      <a16:colId xmlns:a16="http://schemas.microsoft.com/office/drawing/2014/main" xmlns="" val="20000"/>
                    </a:ext>
                  </a:extLst>
                </a:gridCol>
                <a:gridCol w="4526280">
                  <a:extLst>
                    <a:ext uri="{9D8B030D-6E8A-4147-A177-3AD203B41FA5}">
                      <a16:colId xmlns:a16="http://schemas.microsoft.com/office/drawing/2014/main" xmlns="" val="20001"/>
                    </a:ext>
                  </a:extLst>
                </a:gridCol>
              </a:tblGrid>
              <a:tr h="0">
                <a:tc>
                  <a:txBody>
                    <a:bodyPr/>
                    <a:lstStyle/>
                    <a:p>
                      <a:pPr marL="0" marR="0" algn="just">
                        <a:lnSpc>
                          <a:spcPct val="150000"/>
                        </a:lnSpc>
                        <a:spcBef>
                          <a:spcPts val="0"/>
                        </a:spcBef>
                        <a:spcAft>
                          <a:spcPts val="1000"/>
                        </a:spcAft>
                      </a:pPr>
                      <a:r>
                        <a:rPr lang="en-US" sz="1400" b="1" dirty="0">
                          <a:latin typeface="Times New Roman"/>
                          <a:ea typeface="Calibri"/>
                          <a:cs typeface="Times New Roman"/>
                        </a:rPr>
                        <a:t>Test Case#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a:latin typeface="Times New Roman"/>
                          <a:ea typeface="Calibri"/>
                          <a:cs typeface="Times New Roman"/>
                        </a:rPr>
                        <a:t>TC01</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Test Name</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User input format</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Test Description</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To test input image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Input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Road  frame</a:t>
                      </a:r>
                      <a:r>
                        <a:rPr lang="en-US" sz="1400" baseline="0" dirty="0">
                          <a:latin typeface="Times New Roman"/>
                          <a:ea typeface="Calibri"/>
                          <a:cs typeface="Times New Roman"/>
                        </a:rPr>
                        <a:t> captured through camera</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Expected Output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Display the frame in</a:t>
                      </a:r>
                      <a:r>
                        <a:rPr lang="en-US" sz="1400" baseline="0" dirty="0">
                          <a:latin typeface="Times New Roman"/>
                          <a:ea typeface="Calibri"/>
                          <a:cs typeface="Times New Roman"/>
                        </a:rPr>
                        <a:t> the monitor</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Actual Output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Displayed the frame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0" marR="0" algn="ctr">
                        <a:lnSpc>
                          <a:spcPct val="150000"/>
                        </a:lnSpc>
                        <a:spcBef>
                          <a:spcPts val="0"/>
                        </a:spcBef>
                        <a:spcAft>
                          <a:spcPts val="1000"/>
                        </a:spcAft>
                      </a:pPr>
                      <a:r>
                        <a:rPr lang="en-US" sz="1400" b="1">
                          <a:latin typeface="Times New Roman"/>
                          <a:ea typeface="Calibri"/>
                          <a:cs typeface="Times New Roman"/>
                        </a:rPr>
                        <a:t>Test Result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Success</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p:nvPr/>
        </p:nvSpPr>
        <p:spPr>
          <a:xfrm>
            <a:off x="388485" y="899502"/>
            <a:ext cx="2235000" cy="43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dirty="0">
                <a:solidFill>
                  <a:srgbClr val="3C3D40"/>
                </a:solidFill>
                <a:latin typeface="Arial Black"/>
                <a:ea typeface="Arial Black"/>
                <a:cs typeface="Arial Black"/>
                <a:sym typeface="Arial Black"/>
              </a:rPr>
              <a:t>Contents</a:t>
            </a:r>
            <a:endParaRPr sz="2400" b="1" i="0" u="none" strike="noStrike" cap="none" dirty="0">
              <a:solidFill>
                <a:srgbClr val="3C3D40"/>
              </a:solidFill>
              <a:latin typeface="Arial Black"/>
              <a:ea typeface="Arial Black"/>
              <a:cs typeface="Arial Black"/>
              <a:sym typeface="Arial Black"/>
            </a:endParaRPr>
          </a:p>
        </p:txBody>
      </p:sp>
      <p:sp>
        <p:nvSpPr>
          <p:cNvPr id="110" name="Google Shape;110;p16"/>
          <p:cNvSpPr/>
          <p:nvPr/>
        </p:nvSpPr>
        <p:spPr>
          <a:xfrm>
            <a:off x="4308175" y="461075"/>
            <a:ext cx="3331200" cy="43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1" dirty="0">
                <a:solidFill>
                  <a:srgbClr val="3C3D40"/>
                </a:solidFill>
              </a:rPr>
              <a:t>Description of the project</a:t>
            </a:r>
            <a:endParaRPr sz="2000" b="0" i="0" u="none" strike="noStrike" cap="none" dirty="0">
              <a:solidFill>
                <a:srgbClr val="3C3D40"/>
              </a:solidFill>
              <a:sym typeface="Arial"/>
            </a:endParaRPr>
          </a:p>
        </p:txBody>
      </p:sp>
      <p:sp>
        <p:nvSpPr>
          <p:cNvPr id="111" name="Google Shape;111;p16"/>
          <p:cNvSpPr/>
          <p:nvPr/>
        </p:nvSpPr>
        <p:spPr>
          <a:xfrm>
            <a:off x="4308182" y="1073926"/>
            <a:ext cx="24618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1" dirty="0">
                <a:solidFill>
                  <a:srgbClr val="3C3D40"/>
                </a:solidFill>
              </a:rPr>
              <a:t>The Domain</a:t>
            </a:r>
            <a:endParaRPr sz="2000" b="0" i="0" u="none" strike="noStrike" cap="none" dirty="0">
              <a:solidFill>
                <a:srgbClr val="3C3D40"/>
              </a:solidFill>
              <a:sym typeface="Arial"/>
            </a:endParaRPr>
          </a:p>
        </p:txBody>
      </p:sp>
      <p:sp>
        <p:nvSpPr>
          <p:cNvPr id="112" name="Google Shape;112;p16"/>
          <p:cNvSpPr/>
          <p:nvPr/>
        </p:nvSpPr>
        <p:spPr>
          <a:xfrm>
            <a:off x="4308175" y="1681100"/>
            <a:ext cx="3007800" cy="4140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2000"/>
              <a:buFont typeface="Arial"/>
              <a:buNone/>
            </a:pPr>
            <a:r>
              <a:rPr lang="en-IN" sz="2000" b="1" dirty="0">
                <a:solidFill>
                  <a:srgbClr val="3C3D40"/>
                </a:solidFill>
              </a:rPr>
              <a:t>Requirement Analysis</a:t>
            </a:r>
            <a:endParaRPr sz="2000" b="0" i="0" u="none" strike="noStrike" cap="none" dirty="0">
              <a:solidFill>
                <a:srgbClr val="3C3D40"/>
              </a:solidFill>
              <a:sym typeface="Arial"/>
            </a:endParaRPr>
          </a:p>
        </p:txBody>
      </p:sp>
      <p:sp>
        <p:nvSpPr>
          <p:cNvPr id="113" name="Google Shape;113;p16"/>
          <p:cNvSpPr/>
          <p:nvPr/>
        </p:nvSpPr>
        <p:spPr>
          <a:xfrm>
            <a:off x="4308181" y="2294751"/>
            <a:ext cx="37512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1" dirty="0">
                <a:solidFill>
                  <a:srgbClr val="3C3D40"/>
                </a:solidFill>
              </a:rPr>
              <a:t>Methodology</a:t>
            </a:r>
            <a:endParaRPr sz="2000" b="1" i="0" u="none" strike="noStrike" cap="none" dirty="0">
              <a:solidFill>
                <a:srgbClr val="3C3D40"/>
              </a:solidFill>
              <a:sym typeface="Arial"/>
            </a:endParaRPr>
          </a:p>
        </p:txBody>
      </p:sp>
      <p:sp>
        <p:nvSpPr>
          <p:cNvPr id="114" name="Google Shape;114;p16"/>
          <p:cNvSpPr/>
          <p:nvPr/>
        </p:nvSpPr>
        <p:spPr>
          <a:xfrm>
            <a:off x="3685907" y="444064"/>
            <a:ext cx="997500" cy="39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3C3D40"/>
                </a:solidFill>
                <a:latin typeface="Arial Black"/>
                <a:ea typeface="Arial Black"/>
                <a:cs typeface="Arial Black"/>
                <a:sym typeface="Arial Black"/>
              </a:rPr>
              <a:t>01.</a:t>
            </a:r>
            <a:endParaRPr sz="2100" b="1" i="0" u="none" strike="noStrike" cap="none">
              <a:solidFill>
                <a:srgbClr val="3C3D40"/>
              </a:solidFill>
              <a:latin typeface="Arial Black"/>
              <a:ea typeface="Arial Black"/>
              <a:cs typeface="Arial Black"/>
              <a:sym typeface="Arial Black"/>
            </a:endParaRPr>
          </a:p>
        </p:txBody>
      </p:sp>
      <p:sp>
        <p:nvSpPr>
          <p:cNvPr id="115" name="Google Shape;115;p16"/>
          <p:cNvSpPr/>
          <p:nvPr/>
        </p:nvSpPr>
        <p:spPr>
          <a:xfrm>
            <a:off x="3698536" y="1059650"/>
            <a:ext cx="997500" cy="39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3C3D40"/>
                </a:solidFill>
                <a:latin typeface="Arial Black"/>
                <a:ea typeface="Arial Black"/>
                <a:cs typeface="Arial Black"/>
                <a:sym typeface="Arial Black"/>
              </a:rPr>
              <a:t>02.</a:t>
            </a:r>
            <a:endParaRPr sz="2100" b="1" i="0" u="none" strike="noStrike" cap="none">
              <a:solidFill>
                <a:srgbClr val="3C3D40"/>
              </a:solidFill>
              <a:latin typeface="Arial Black"/>
              <a:ea typeface="Arial Black"/>
              <a:cs typeface="Arial Black"/>
              <a:sym typeface="Arial Black"/>
            </a:endParaRPr>
          </a:p>
        </p:txBody>
      </p:sp>
      <p:sp>
        <p:nvSpPr>
          <p:cNvPr id="116" name="Google Shape;116;p16"/>
          <p:cNvSpPr/>
          <p:nvPr/>
        </p:nvSpPr>
        <p:spPr>
          <a:xfrm>
            <a:off x="3685907" y="1674304"/>
            <a:ext cx="997500" cy="39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3C3D40"/>
                </a:solidFill>
                <a:latin typeface="Arial Black"/>
                <a:ea typeface="Arial Black"/>
                <a:cs typeface="Arial Black"/>
                <a:sym typeface="Arial Black"/>
              </a:rPr>
              <a:t>03.</a:t>
            </a:r>
            <a:endParaRPr sz="2100" b="1" i="0" u="none" strike="noStrike" cap="none">
              <a:solidFill>
                <a:srgbClr val="3C3D40"/>
              </a:solidFill>
              <a:latin typeface="Arial Black"/>
              <a:ea typeface="Arial Black"/>
              <a:cs typeface="Arial Black"/>
              <a:sym typeface="Arial Black"/>
            </a:endParaRPr>
          </a:p>
        </p:txBody>
      </p:sp>
      <p:sp>
        <p:nvSpPr>
          <p:cNvPr id="117" name="Google Shape;117;p16"/>
          <p:cNvSpPr/>
          <p:nvPr/>
        </p:nvSpPr>
        <p:spPr>
          <a:xfrm>
            <a:off x="3698536" y="2294751"/>
            <a:ext cx="997500" cy="39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IN" sz="2100" b="1" i="0" u="none" strike="noStrike" cap="none">
                <a:solidFill>
                  <a:srgbClr val="3C3D40"/>
                </a:solidFill>
                <a:latin typeface="Arial Black"/>
                <a:ea typeface="Arial Black"/>
                <a:cs typeface="Arial Black"/>
                <a:sym typeface="Arial Black"/>
              </a:rPr>
              <a:t>04.</a:t>
            </a:r>
            <a:endParaRPr sz="2100" b="1" i="0" u="none" strike="noStrike" cap="none">
              <a:solidFill>
                <a:srgbClr val="3C3D40"/>
              </a:solidFill>
              <a:latin typeface="Arial Black"/>
              <a:ea typeface="Arial Black"/>
              <a:cs typeface="Arial Black"/>
              <a:sym typeface="Arial Black"/>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lvl="0">
              <a:buSzPts val="2800"/>
            </a:pPr>
            <a:r>
              <a:rPr lang="en-IN" sz="2800" b="1" dirty="0">
                <a:solidFill>
                  <a:srgbClr val="3C3D40"/>
                </a:solidFill>
                <a:latin typeface="Arial Black"/>
                <a:ea typeface="Arial Black"/>
                <a:cs typeface="Arial Black"/>
                <a:sym typeface="Arial Black"/>
              </a:rPr>
              <a:t>TESTING</a:t>
            </a:r>
            <a:endParaRPr sz="2800" b="1" i="0" u="none" strike="noStrike" cap="none">
              <a:solidFill>
                <a:srgbClr val="3C3D40"/>
              </a:solidFill>
              <a:latin typeface="Arial Black"/>
              <a:ea typeface="Arial Black"/>
              <a:cs typeface="Arial Black"/>
              <a:sym typeface="Arial Black"/>
            </a:endParaRPr>
          </a:p>
        </p:txBody>
      </p:sp>
      <p:graphicFrame>
        <p:nvGraphicFramePr>
          <p:cNvPr id="7" name="Table 6"/>
          <p:cNvGraphicFramePr>
            <a:graphicFrameLocks noGrp="1"/>
          </p:cNvGraphicFramePr>
          <p:nvPr/>
        </p:nvGraphicFramePr>
        <p:xfrm>
          <a:off x="1500359" y="2115918"/>
          <a:ext cx="6080760" cy="2240280"/>
        </p:xfrm>
        <a:graphic>
          <a:graphicData uri="http://schemas.openxmlformats.org/drawingml/2006/table">
            <a:tbl>
              <a:tblPr/>
              <a:tblGrid>
                <a:gridCol w="1554480">
                  <a:extLst>
                    <a:ext uri="{9D8B030D-6E8A-4147-A177-3AD203B41FA5}">
                      <a16:colId xmlns:a16="http://schemas.microsoft.com/office/drawing/2014/main" xmlns="" val="20000"/>
                    </a:ext>
                  </a:extLst>
                </a:gridCol>
                <a:gridCol w="4526280">
                  <a:extLst>
                    <a:ext uri="{9D8B030D-6E8A-4147-A177-3AD203B41FA5}">
                      <a16:colId xmlns:a16="http://schemas.microsoft.com/office/drawing/2014/main" xmlns="" val="20001"/>
                    </a:ext>
                  </a:extLst>
                </a:gridCol>
              </a:tblGrid>
              <a:tr h="0">
                <a:tc>
                  <a:txBody>
                    <a:bodyPr/>
                    <a:lstStyle/>
                    <a:p>
                      <a:pPr marL="0" marR="0" algn="just">
                        <a:lnSpc>
                          <a:spcPct val="150000"/>
                        </a:lnSpc>
                        <a:spcBef>
                          <a:spcPts val="0"/>
                        </a:spcBef>
                        <a:spcAft>
                          <a:spcPts val="1000"/>
                        </a:spcAft>
                      </a:pPr>
                      <a:r>
                        <a:rPr lang="en-US" sz="1400" b="1" dirty="0">
                          <a:latin typeface="Times New Roman"/>
                          <a:ea typeface="Calibri"/>
                          <a:cs typeface="Times New Roman"/>
                        </a:rPr>
                        <a:t>Test Case#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a:latin typeface="Times New Roman"/>
                          <a:ea typeface="Calibri"/>
                          <a:cs typeface="Times New Roman"/>
                        </a:rPr>
                        <a:t>TC01</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Test Name</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User input format</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Test Description</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To test input image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Input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No road image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Expected Output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Show idle state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Actual Output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Showed</a:t>
                      </a:r>
                      <a:r>
                        <a:rPr lang="en-US" sz="1400" baseline="0" dirty="0">
                          <a:latin typeface="Times New Roman"/>
                          <a:ea typeface="Calibri"/>
                          <a:cs typeface="Times New Roman"/>
                        </a:rPr>
                        <a:t> idle state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0" marR="0" algn="ctr">
                        <a:lnSpc>
                          <a:spcPct val="150000"/>
                        </a:lnSpc>
                        <a:spcBef>
                          <a:spcPts val="0"/>
                        </a:spcBef>
                        <a:spcAft>
                          <a:spcPts val="1000"/>
                        </a:spcAft>
                      </a:pPr>
                      <a:r>
                        <a:rPr lang="en-US" sz="1400" b="1">
                          <a:latin typeface="Times New Roman"/>
                          <a:ea typeface="Calibri"/>
                          <a:cs typeface="Times New Roman"/>
                        </a:rPr>
                        <a:t>Test Result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Success</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lvl="0">
              <a:buSzPts val="2800"/>
            </a:pPr>
            <a:r>
              <a:rPr lang="en-IN" sz="2800" b="1" dirty="0">
                <a:solidFill>
                  <a:srgbClr val="3C3D40"/>
                </a:solidFill>
                <a:latin typeface="Arial Black"/>
                <a:ea typeface="Arial Black"/>
                <a:cs typeface="Arial Black"/>
                <a:sym typeface="Arial Black"/>
              </a:rPr>
              <a:t>TESTING</a:t>
            </a:r>
            <a:endParaRPr sz="2800" b="1" i="0" u="none" strike="noStrike" cap="none">
              <a:solidFill>
                <a:srgbClr val="3C3D40"/>
              </a:solidFill>
              <a:latin typeface="Arial Black"/>
              <a:ea typeface="Arial Black"/>
              <a:cs typeface="Arial Black"/>
              <a:sym typeface="Arial Black"/>
            </a:endParaRPr>
          </a:p>
        </p:txBody>
      </p:sp>
      <p:graphicFrame>
        <p:nvGraphicFramePr>
          <p:cNvPr id="8" name="Table 7"/>
          <p:cNvGraphicFramePr>
            <a:graphicFrameLocks noGrp="1"/>
          </p:cNvGraphicFramePr>
          <p:nvPr/>
        </p:nvGraphicFramePr>
        <p:xfrm>
          <a:off x="1306391" y="1990871"/>
          <a:ext cx="5937250" cy="2240280"/>
        </p:xfrm>
        <a:graphic>
          <a:graphicData uri="http://schemas.openxmlformats.org/drawingml/2006/table">
            <a:tbl>
              <a:tblPr/>
              <a:tblGrid>
                <a:gridCol w="1536065">
                  <a:extLst>
                    <a:ext uri="{9D8B030D-6E8A-4147-A177-3AD203B41FA5}">
                      <a16:colId xmlns:a16="http://schemas.microsoft.com/office/drawing/2014/main" xmlns="" val="20000"/>
                    </a:ext>
                  </a:extLst>
                </a:gridCol>
                <a:gridCol w="4401185">
                  <a:extLst>
                    <a:ext uri="{9D8B030D-6E8A-4147-A177-3AD203B41FA5}">
                      <a16:colId xmlns:a16="http://schemas.microsoft.com/office/drawing/2014/main" xmlns="" val="20001"/>
                    </a:ext>
                  </a:extLst>
                </a:gridCol>
              </a:tblGrid>
              <a:tr h="0">
                <a:tc>
                  <a:txBody>
                    <a:bodyPr/>
                    <a:lstStyle/>
                    <a:p>
                      <a:pPr marL="0" marR="0" algn="just">
                        <a:lnSpc>
                          <a:spcPct val="150000"/>
                        </a:lnSpc>
                        <a:spcBef>
                          <a:spcPts val="0"/>
                        </a:spcBef>
                        <a:spcAft>
                          <a:spcPts val="1000"/>
                        </a:spcAft>
                      </a:pPr>
                      <a:r>
                        <a:rPr lang="en-US" sz="1400" b="1" dirty="0">
                          <a:latin typeface="Times New Roman"/>
                          <a:ea typeface="Calibri"/>
                          <a:cs typeface="Times New Roman"/>
                        </a:rPr>
                        <a:t>Test Case#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UTC03</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Test Name</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Preprocess</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Test Description</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To test image is resized</a:t>
                      </a:r>
                      <a:r>
                        <a:rPr lang="en-US" sz="1400" baseline="0" dirty="0">
                          <a:latin typeface="Times New Roman"/>
                          <a:ea typeface="Calibri"/>
                          <a:cs typeface="Times New Roman"/>
                        </a:rPr>
                        <a:t> or not</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Input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Road images</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Expected Output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Resize the image to train model</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Actual Output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Image resized</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0" marR="0" algn="ctr">
                        <a:lnSpc>
                          <a:spcPct val="150000"/>
                        </a:lnSpc>
                        <a:spcBef>
                          <a:spcPts val="0"/>
                        </a:spcBef>
                        <a:spcAft>
                          <a:spcPts val="1000"/>
                        </a:spcAft>
                      </a:pPr>
                      <a:r>
                        <a:rPr lang="en-US" sz="1400" b="1">
                          <a:latin typeface="Times New Roman"/>
                          <a:ea typeface="Calibri"/>
                          <a:cs typeface="Times New Roman"/>
                        </a:rPr>
                        <a:t>Test Result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Success</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lvl="0">
              <a:buSzPts val="2800"/>
            </a:pPr>
            <a:r>
              <a:rPr lang="en-IN" sz="2800" b="1" dirty="0">
                <a:solidFill>
                  <a:srgbClr val="3C3D40"/>
                </a:solidFill>
                <a:latin typeface="Arial Black"/>
                <a:ea typeface="Arial Black"/>
                <a:cs typeface="Arial Black"/>
                <a:sym typeface="Arial Black"/>
              </a:rPr>
              <a:t>TESTING</a:t>
            </a:r>
            <a:endParaRPr sz="2800" b="1" i="0" u="none" strike="noStrike" cap="none">
              <a:solidFill>
                <a:srgbClr val="3C3D40"/>
              </a:solidFill>
              <a:latin typeface="Arial Black"/>
              <a:ea typeface="Arial Black"/>
              <a:cs typeface="Arial Black"/>
              <a:sym typeface="Arial Black"/>
            </a:endParaRPr>
          </a:p>
        </p:txBody>
      </p:sp>
      <p:graphicFrame>
        <p:nvGraphicFramePr>
          <p:cNvPr id="7" name="Table 6"/>
          <p:cNvGraphicFramePr>
            <a:graphicFrameLocks noGrp="1"/>
          </p:cNvGraphicFramePr>
          <p:nvPr/>
        </p:nvGraphicFramePr>
        <p:xfrm>
          <a:off x="1281528" y="2029948"/>
          <a:ext cx="6080760" cy="2240280"/>
        </p:xfrm>
        <a:graphic>
          <a:graphicData uri="http://schemas.openxmlformats.org/drawingml/2006/table">
            <a:tbl>
              <a:tblPr/>
              <a:tblGrid>
                <a:gridCol w="1554480">
                  <a:extLst>
                    <a:ext uri="{9D8B030D-6E8A-4147-A177-3AD203B41FA5}">
                      <a16:colId xmlns:a16="http://schemas.microsoft.com/office/drawing/2014/main" xmlns="" val="20000"/>
                    </a:ext>
                  </a:extLst>
                </a:gridCol>
                <a:gridCol w="4526280">
                  <a:extLst>
                    <a:ext uri="{9D8B030D-6E8A-4147-A177-3AD203B41FA5}">
                      <a16:colId xmlns:a16="http://schemas.microsoft.com/office/drawing/2014/main" xmlns="" val="20001"/>
                    </a:ext>
                  </a:extLst>
                </a:gridCol>
              </a:tblGrid>
              <a:tr h="0">
                <a:tc>
                  <a:txBody>
                    <a:bodyPr/>
                    <a:lstStyle/>
                    <a:p>
                      <a:pPr marL="0" marR="0" algn="just">
                        <a:lnSpc>
                          <a:spcPct val="150000"/>
                        </a:lnSpc>
                        <a:spcBef>
                          <a:spcPts val="0"/>
                        </a:spcBef>
                        <a:spcAft>
                          <a:spcPts val="1000"/>
                        </a:spcAft>
                      </a:pPr>
                      <a:r>
                        <a:rPr lang="en-US" sz="1400" b="1" dirty="0">
                          <a:latin typeface="Times New Roman"/>
                          <a:ea typeface="Calibri"/>
                          <a:cs typeface="Times New Roman"/>
                        </a:rPr>
                        <a:t>Test Case#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UTC04</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Test Name</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Pothole Detection</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Test Description</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To</a:t>
                      </a:r>
                      <a:r>
                        <a:rPr lang="en-US" sz="1400" baseline="0" dirty="0">
                          <a:latin typeface="Times New Roman"/>
                          <a:ea typeface="Calibri"/>
                          <a:cs typeface="Times New Roman"/>
                        </a:rPr>
                        <a:t> detect pothole from input frame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Input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Road</a:t>
                      </a:r>
                      <a:r>
                        <a:rPr lang="en-US" sz="1400" baseline="0" dirty="0">
                          <a:latin typeface="Times New Roman"/>
                          <a:ea typeface="Calibri"/>
                          <a:cs typeface="Times New Roman"/>
                        </a:rPr>
                        <a:t> image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Expected Output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It Should detect pothole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Actual Output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It detected the pothole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0" marR="0" algn="ctr">
                        <a:lnSpc>
                          <a:spcPct val="150000"/>
                        </a:lnSpc>
                        <a:spcBef>
                          <a:spcPts val="0"/>
                        </a:spcBef>
                        <a:spcAft>
                          <a:spcPts val="1000"/>
                        </a:spcAft>
                      </a:pPr>
                      <a:r>
                        <a:rPr lang="en-US" sz="1400" b="1">
                          <a:latin typeface="Times New Roman"/>
                          <a:ea typeface="Calibri"/>
                          <a:cs typeface="Times New Roman"/>
                        </a:rPr>
                        <a:t>Test Result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Success</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lvl="0">
              <a:buSzPts val="2800"/>
            </a:pPr>
            <a:r>
              <a:rPr lang="en-IN" sz="2800" b="1" dirty="0">
                <a:solidFill>
                  <a:srgbClr val="3C3D40"/>
                </a:solidFill>
                <a:latin typeface="Arial Black"/>
                <a:ea typeface="Arial Black"/>
                <a:cs typeface="Arial Black"/>
                <a:sym typeface="Arial Black"/>
              </a:rPr>
              <a:t>TESTING</a:t>
            </a:r>
            <a:endParaRPr sz="2800" b="1" i="0" u="none" strike="noStrike" cap="none">
              <a:solidFill>
                <a:srgbClr val="3C3D40"/>
              </a:solidFill>
              <a:latin typeface="Arial Black"/>
              <a:ea typeface="Arial Black"/>
              <a:cs typeface="Arial Black"/>
              <a:sym typeface="Arial Black"/>
            </a:endParaRPr>
          </a:p>
        </p:txBody>
      </p:sp>
      <p:graphicFrame>
        <p:nvGraphicFramePr>
          <p:cNvPr id="7" name="Table 6"/>
          <p:cNvGraphicFramePr>
            <a:graphicFrameLocks noGrp="1"/>
          </p:cNvGraphicFramePr>
          <p:nvPr>
            <p:extLst>
              <p:ext uri="{D42A27DB-BD31-4B8C-83A1-F6EECF244321}">
                <p14:modId xmlns:p14="http://schemas.microsoft.com/office/powerpoint/2010/main" val="284188724"/>
              </p:ext>
            </p:extLst>
          </p:nvPr>
        </p:nvGraphicFramePr>
        <p:xfrm>
          <a:off x="1295143" y="1344295"/>
          <a:ext cx="6080760" cy="3200400"/>
        </p:xfrm>
        <a:graphic>
          <a:graphicData uri="http://schemas.openxmlformats.org/drawingml/2006/table">
            <a:tbl>
              <a:tblPr/>
              <a:tblGrid>
                <a:gridCol w="1554480">
                  <a:extLst>
                    <a:ext uri="{9D8B030D-6E8A-4147-A177-3AD203B41FA5}">
                      <a16:colId xmlns:a16="http://schemas.microsoft.com/office/drawing/2014/main" xmlns="" val="20000"/>
                    </a:ext>
                  </a:extLst>
                </a:gridCol>
                <a:gridCol w="4526280">
                  <a:extLst>
                    <a:ext uri="{9D8B030D-6E8A-4147-A177-3AD203B41FA5}">
                      <a16:colId xmlns:a16="http://schemas.microsoft.com/office/drawing/2014/main" xmlns="" val="20001"/>
                    </a:ext>
                  </a:extLst>
                </a:gridCol>
              </a:tblGrid>
              <a:tr h="0">
                <a:tc>
                  <a:txBody>
                    <a:bodyPr/>
                    <a:lstStyle/>
                    <a:p>
                      <a:pPr marL="0" marR="0" algn="just">
                        <a:lnSpc>
                          <a:spcPct val="150000"/>
                        </a:lnSpc>
                        <a:spcBef>
                          <a:spcPts val="0"/>
                        </a:spcBef>
                        <a:spcAft>
                          <a:spcPts val="1000"/>
                        </a:spcAft>
                      </a:pPr>
                      <a:r>
                        <a:rPr lang="en-US" sz="1400" b="1" dirty="0">
                          <a:latin typeface="Times New Roman"/>
                          <a:ea typeface="Calibri"/>
                          <a:cs typeface="Times New Roman"/>
                        </a:rPr>
                        <a:t>Test Case#</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UTC05</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Test Name</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a:latin typeface="Times New Roman"/>
                          <a:ea typeface="Calibri"/>
                          <a:cs typeface="Times New Roman"/>
                        </a:rPr>
                        <a:t>Test case for importing valid python libraries</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Test Description</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To test whether an algorithm to implement congestion nodes works without </a:t>
                      </a:r>
                      <a:r>
                        <a:rPr lang="en-US" sz="1400" dirty="0" err="1">
                          <a:latin typeface="Times New Roman"/>
                          <a:ea typeface="Calibri"/>
                          <a:cs typeface="Times New Roman"/>
                        </a:rPr>
                        <a:t>sklearn</a:t>
                      </a:r>
                      <a:r>
                        <a:rPr lang="en-US" sz="1400" dirty="0">
                          <a:latin typeface="Times New Roman"/>
                          <a:ea typeface="Calibri"/>
                          <a:cs typeface="Times New Roman"/>
                        </a:rPr>
                        <a:t> and </a:t>
                      </a:r>
                      <a:r>
                        <a:rPr lang="en-US" sz="1400" dirty="0" err="1">
                          <a:latin typeface="Times New Roman"/>
                          <a:ea typeface="Calibri"/>
                          <a:cs typeface="Times New Roman"/>
                        </a:rPr>
                        <a:t>keras</a:t>
                      </a:r>
                      <a:r>
                        <a:rPr lang="en-US" sz="1400" dirty="0">
                          <a:latin typeface="Times New Roman"/>
                          <a:ea typeface="Calibri"/>
                          <a:cs typeface="Times New Roman"/>
                        </a:rPr>
                        <a:t> models</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Input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Import all valid libraries </a:t>
                      </a:r>
                      <a:r>
                        <a:rPr lang="en-US" sz="1400" dirty="0" err="1">
                          <a:latin typeface="Times New Roman"/>
                          <a:ea typeface="Calibri"/>
                          <a:cs typeface="Times New Roman"/>
                        </a:rPr>
                        <a:t>sklearn</a:t>
                      </a:r>
                      <a:r>
                        <a:rPr lang="en-US" sz="1400" dirty="0">
                          <a:latin typeface="Times New Roman"/>
                          <a:ea typeface="Calibri"/>
                          <a:cs typeface="Times New Roman"/>
                        </a:rPr>
                        <a:t>, </a:t>
                      </a:r>
                      <a:r>
                        <a:rPr lang="en-US" sz="1400" dirty="0" err="1">
                          <a:latin typeface="Times New Roman"/>
                          <a:ea typeface="Calibri"/>
                          <a:cs typeface="Times New Roman"/>
                        </a:rPr>
                        <a:t>tensorflow</a:t>
                      </a:r>
                      <a:r>
                        <a:rPr lang="en-US" sz="1400" dirty="0">
                          <a:latin typeface="Times New Roman"/>
                          <a:ea typeface="Calibri"/>
                          <a:cs typeface="Times New Roman"/>
                        </a:rPr>
                        <a:t>, and </a:t>
                      </a:r>
                      <a:r>
                        <a:rPr lang="en-US" sz="1400" dirty="0" err="1">
                          <a:latin typeface="Times New Roman"/>
                          <a:ea typeface="Calibri"/>
                          <a:cs typeface="Times New Roman"/>
                        </a:rPr>
                        <a:t>keras</a:t>
                      </a:r>
                      <a:r>
                        <a:rPr lang="en-US" sz="1400" dirty="0">
                          <a:latin typeface="Times New Roman"/>
                          <a:ea typeface="Calibri"/>
                          <a:cs typeface="Times New Roman"/>
                        </a:rPr>
                        <a:t> libraries</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Expected Output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An error should be thrown specifying “error importing libraries </a:t>
                      </a:r>
                      <a:r>
                        <a:rPr lang="en-US" sz="1400" dirty="0" err="1">
                          <a:latin typeface="Times New Roman"/>
                          <a:ea typeface="Calibri"/>
                          <a:cs typeface="Times New Roman"/>
                        </a:rPr>
                        <a:t>sklearn</a:t>
                      </a:r>
                      <a:r>
                        <a:rPr lang="en-US" sz="1400" dirty="0">
                          <a:latin typeface="Times New Roman"/>
                          <a:ea typeface="Calibri"/>
                          <a:cs typeface="Times New Roman"/>
                        </a:rPr>
                        <a:t>, </a:t>
                      </a:r>
                      <a:r>
                        <a:rPr lang="en-US" sz="1400" dirty="0" err="1">
                          <a:latin typeface="Times New Roman"/>
                          <a:ea typeface="Calibri"/>
                          <a:cs typeface="Times New Roman"/>
                        </a:rPr>
                        <a:t>tensorflow</a:t>
                      </a:r>
                      <a:r>
                        <a:rPr lang="en-US" sz="1400" baseline="0" dirty="0">
                          <a:latin typeface="Times New Roman"/>
                          <a:ea typeface="Calibri"/>
                          <a:cs typeface="Times New Roman"/>
                        </a:rPr>
                        <a:t> </a:t>
                      </a:r>
                      <a:r>
                        <a:rPr lang="en-US" sz="1400" dirty="0">
                          <a:latin typeface="Times New Roman"/>
                          <a:ea typeface="Calibri"/>
                          <a:cs typeface="Times New Roman"/>
                        </a:rPr>
                        <a:t>and </a:t>
                      </a:r>
                      <a:r>
                        <a:rPr lang="en-US" sz="1400" dirty="0" err="1">
                          <a:latin typeface="Times New Roman"/>
                          <a:ea typeface="Calibri"/>
                          <a:cs typeface="Times New Roman"/>
                        </a:rPr>
                        <a:t>keras</a:t>
                      </a:r>
                      <a:r>
                        <a:rPr lang="en-US" sz="1400" dirty="0">
                          <a:latin typeface="Times New Roman"/>
                          <a:ea typeface="Calibri"/>
                          <a:cs typeface="Times New Roman"/>
                        </a:rPr>
                        <a:t> libraries”</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marL="0" marR="0" algn="just">
                        <a:lnSpc>
                          <a:spcPct val="150000"/>
                        </a:lnSpc>
                        <a:spcBef>
                          <a:spcPts val="0"/>
                        </a:spcBef>
                        <a:spcAft>
                          <a:spcPts val="1000"/>
                        </a:spcAft>
                      </a:pPr>
                      <a:r>
                        <a:rPr lang="en-US" sz="1400" b="1">
                          <a:latin typeface="Times New Roman"/>
                          <a:ea typeface="Calibri"/>
                          <a:cs typeface="Times New Roman"/>
                        </a:rPr>
                        <a:t>Actual Output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a:latin typeface="Times New Roman"/>
                          <a:ea typeface="Calibri"/>
                          <a:cs typeface="Times New Roman"/>
                        </a:rPr>
                        <a:t>An error is thrown</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marL="0" marR="0" algn="ctr">
                        <a:lnSpc>
                          <a:spcPct val="150000"/>
                        </a:lnSpc>
                        <a:spcBef>
                          <a:spcPts val="0"/>
                        </a:spcBef>
                        <a:spcAft>
                          <a:spcPts val="1000"/>
                        </a:spcAft>
                      </a:pPr>
                      <a:r>
                        <a:rPr lang="en-US" sz="1400" b="1">
                          <a:latin typeface="Times New Roman"/>
                          <a:ea typeface="Calibri"/>
                          <a:cs typeface="Times New Roman"/>
                        </a:rPr>
                        <a:t>Test Result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1000"/>
                        </a:spcAft>
                      </a:pPr>
                      <a:r>
                        <a:rPr lang="en-US" sz="1400" dirty="0">
                          <a:latin typeface="Times New Roman"/>
                          <a:ea typeface="Calibri"/>
                          <a:cs typeface="Times New Roman"/>
                        </a:rPr>
                        <a:t>Success</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5"/>
          <p:cNvSpPr txBox="1"/>
          <p:nvPr/>
        </p:nvSpPr>
        <p:spPr>
          <a:xfrm>
            <a:off x="1586907" y="1687223"/>
            <a:ext cx="5456831" cy="1380644"/>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IN" sz="4800" b="1" i="0" u="none" strike="noStrike" cap="none" dirty="0">
                <a:latin typeface="Arial Black"/>
                <a:ea typeface="Arial Black"/>
                <a:cs typeface="Arial Black"/>
                <a:sym typeface="Arial Black"/>
              </a:rPr>
              <a:t>LITERATURE SURVEY</a:t>
            </a:r>
            <a:endParaRPr sz="4800" b="1" i="0" u="none" strike="noStrike" cap="none" dirty="0">
              <a:latin typeface="Arial Black"/>
              <a:ea typeface="Arial Black"/>
              <a:cs typeface="Arial Black"/>
              <a:sym typeface="Arial Black"/>
            </a:endParaRPr>
          </a:p>
        </p:txBody>
      </p:sp>
      <p:sp>
        <p:nvSpPr>
          <p:cNvPr id="6" name="Title 5">
            <a:extLst>
              <a:ext uri="{FF2B5EF4-FFF2-40B4-BE49-F238E27FC236}">
                <a16:creationId xmlns="" xmlns:a16="http://schemas.microsoft.com/office/drawing/2014/main" id="{D637D4BF-5571-B367-F260-5F32F31F20B8}"/>
              </a:ext>
            </a:extLst>
          </p:cNvPr>
          <p:cNvSpPr>
            <a:spLocks noGrp="1"/>
          </p:cNvSpPr>
          <p:nvPr>
            <p:ph type="ctrTitle"/>
          </p:nvPr>
        </p:nvSpPr>
        <p:spPr>
          <a:xfrm>
            <a:off x="1130300" y="452497"/>
            <a:ext cx="5825202" cy="583348"/>
          </a:xfrm>
        </p:spPr>
        <p:txBody>
          <a:bodyPr/>
          <a:lstStyle/>
          <a:p>
            <a:pPr algn="ctr"/>
            <a:r>
              <a:rPr lang="en-IN" sz="2400" b="1" u="sng" dirty="0">
                <a:solidFill>
                  <a:schemeClr val="tx1"/>
                </a:solidFill>
              </a:rPr>
              <a:t>BATCH NO:12</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619" name="Google Shape;619;p36"/>
          <p:cNvCxnSpPr/>
          <p:nvPr/>
        </p:nvCxnSpPr>
        <p:spPr>
          <a:xfrm>
            <a:off x="1789921"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20" name="Google Shape;620;p36"/>
          <p:cNvCxnSpPr/>
          <p:nvPr/>
        </p:nvCxnSpPr>
        <p:spPr>
          <a:xfrm>
            <a:off x="0" y="871870"/>
            <a:ext cx="9144000" cy="0"/>
          </a:xfrm>
          <a:prstGeom prst="straightConnector1">
            <a:avLst/>
          </a:prstGeom>
          <a:noFill/>
          <a:ln w="38100" cap="flat" cmpd="sng">
            <a:solidFill>
              <a:srgbClr val="3C3D40"/>
            </a:solidFill>
            <a:prstDash val="solid"/>
            <a:round/>
            <a:headEnd type="none" w="sm" len="sm"/>
            <a:tailEnd type="none" w="sm" len="sm"/>
          </a:ln>
        </p:spPr>
      </p:cxnSp>
      <p:sp>
        <p:nvSpPr>
          <p:cNvPr id="621" name="Google Shape;621;p36"/>
          <p:cNvSpPr txBox="1"/>
          <p:nvPr/>
        </p:nvSpPr>
        <p:spPr>
          <a:xfrm>
            <a:off x="321466" y="26302"/>
            <a:ext cx="8360291" cy="80499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u="sng" dirty="0">
                <a:solidFill>
                  <a:schemeClr val="bg2">
                    <a:lumMod val="25000"/>
                  </a:schemeClr>
                </a:solidFill>
                <a:latin typeface="Arial" panose="020B0604020202020204" pitchFamily="34" charset="0"/>
                <a:cs typeface="Arial" panose="020B0604020202020204" pitchFamily="34" charset="0"/>
              </a:rPr>
              <a:t>A COMPARATIVE EVALUATION OF THE DEEP LEARNING ALGORITHMS FOR POTHOLE DETECTION</a:t>
            </a:r>
            <a:endParaRPr lang="en-US" sz="2400" b="1" i="0" u="sng" strike="noStrike" cap="none" dirty="0">
              <a:solidFill>
                <a:schemeClr val="bg2">
                  <a:lumMod val="25000"/>
                </a:schemeClr>
              </a:solidFill>
              <a:latin typeface="Arial" panose="020B0604020202020204" pitchFamily="34" charset="0"/>
              <a:ea typeface="Arial"/>
              <a:cs typeface="Arial" panose="020B0604020202020204" pitchFamily="34" charset="0"/>
              <a:sym typeface="Arial"/>
            </a:endParaRPr>
          </a:p>
        </p:txBody>
      </p:sp>
      <p:sp>
        <p:nvSpPr>
          <p:cNvPr id="622" name="Google Shape;622;p36"/>
          <p:cNvSpPr txBox="1"/>
          <p:nvPr/>
        </p:nvSpPr>
        <p:spPr>
          <a:xfrm>
            <a:off x="36937" y="871870"/>
            <a:ext cx="1658676"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chemeClr val="bg2">
                    <a:lumMod val="25000"/>
                  </a:schemeClr>
                </a:solidFill>
                <a:latin typeface="Arial"/>
                <a:ea typeface="Arial"/>
                <a:cs typeface="Arial"/>
                <a:sym typeface="Arial"/>
              </a:rPr>
              <a:t>JOURNAL</a:t>
            </a:r>
            <a:r>
              <a:rPr lang="en-IN" sz="1600" b="1" i="0" u="none" strike="noStrike" cap="none" dirty="0">
                <a:solidFill>
                  <a:schemeClr val="bg2">
                    <a:lumMod val="25000"/>
                  </a:schemeClr>
                </a:solidFill>
                <a:latin typeface="Arial"/>
                <a:ea typeface="Arial"/>
                <a:cs typeface="Arial"/>
                <a:sym typeface="Arial"/>
              </a:rPr>
              <a:t>:</a:t>
            </a:r>
            <a:endParaRPr lang="en-IN" sz="1400" b="1" i="0" u="none" strike="noStrike" cap="none" dirty="0">
              <a:solidFill>
                <a:schemeClr val="bg2">
                  <a:lumMod val="25000"/>
                </a:schemeClr>
              </a:solidFill>
              <a:latin typeface="Arial"/>
              <a:ea typeface="Arial"/>
              <a:cs typeface="Arial"/>
              <a:sym typeface="Arial"/>
            </a:endParaRPr>
          </a:p>
          <a:p>
            <a:pPr marL="0" marR="0" lvl="0" indent="0" algn="l" rtl="0">
              <a:lnSpc>
                <a:spcPct val="100000"/>
              </a:lnSpc>
              <a:spcBef>
                <a:spcPts val="0"/>
              </a:spcBef>
              <a:spcAft>
                <a:spcPts val="0"/>
              </a:spcAft>
              <a:buNone/>
            </a:pPr>
            <a:r>
              <a:rPr lang="en-IN" sz="1400" b="1" dirty="0">
                <a:solidFill>
                  <a:schemeClr val="bg2">
                    <a:lumMod val="25000"/>
                  </a:schemeClr>
                </a:solidFill>
                <a:latin typeface="Arial"/>
                <a:cs typeface="Arial"/>
                <a:sym typeface="Arial"/>
              </a:rPr>
              <a:t>IEEE</a:t>
            </a:r>
            <a:endParaRPr dirty="0">
              <a:solidFill>
                <a:schemeClr val="bg2">
                  <a:lumMod val="25000"/>
                </a:schemeClr>
              </a:solidFill>
            </a:endParaRPr>
          </a:p>
        </p:txBody>
      </p:sp>
      <p:sp>
        <p:nvSpPr>
          <p:cNvPr id="624" name="Google Shape;624;p36"/>
          <p:cNvSpPr txBox="1"/>
          <p:nvPr/>
        </p:nvSpPr>
        <p:spPr>
          <a:xfrm>
            <a:off x="155058" y="3179135"/>
            <a:ext cx="1471721" cy="984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LINK:</a:t>
            </a:r>
            <a:endParaRPr lang="en-IN" sz="1400" b="1" i="0" u="sng" strike="noStrike" cap="none" dirty="0">
              <a:solidFill>
                <a:schemeClr val="tx1">
                  <a:lumMod val="85000"/>
                  <a:lumOff val="15000"/>
                </a:schemeClr>
              </a:solidFill>
              <a:latin typeface="Arial"/>
              <a:ea typeface="Arial"/>
              <a:cs typeface="Arial"/>
              <a:sym typeface="Arial"/>
            </a:endParaRPr>
          </a:p>
          <a:p>
            <a:pPr marL="0" marR="0" lvl="0" indent="0" algn="l" rtl="0">
              <a:lnSpc>
                <a:spcPct val="100000"/>
              </a:lnSpc>
              <a:spcBef>
                <a:spcPts val="0"/>
              </a:spcBef>
              <a:spcAft>
                <a:spcPts val="0"/>
              </a:spcAft>
              <a:buNone/>
            </a:pPr>
            <a:r>
              <a:rPr lang="en-IN" sz="1400" i="0" u="sng" strike="noStrike" cap="none" dirty="0">
                <a:solidFill>
                  <a:srgbClr val="0070C0"/>
                </a:solidFill>
                <a:latin typeface="Arial"/>
                <a:ea typeface="Arial"/>
                <a:cs typeface="Arial"/>
                <a:sym typeface="Arial"/>
              </a:rPr>
              <a:t>https://ieeexplore.ieee.org/document/9342558</a:t>
            </a:r>
          </a:p>
        </p:txBody>
      </p:sp>
      <p:cxnSp>
        <p:nvCxnSpPr>
          <p:cNvPr id="625" name="Google Shape;625;p36"/>
          <p:cNvCxnSpPr/>
          <p:nvPr/>
        </p:nvCxnSpPr>
        <p:spPr>
          <a:xfrm>
            <a:off x="5975498"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26" name="Google Shape;626;p36"/>
          <p:cNvCxnSpPr/>
          <p:nvPr/>
        </p:nvCxnSpPr>
        <p:spPr>
          <a:xfrm>
            <a:off x="5975498" y="2998381"/>
            <a:ext cx="3168502" cy="0"/>
          </a:xfrm>
          <a:prstGeom prst="straightConnector1">
            <a:avLst/>
          </a:prstGeom>
          <a:noFill/>
          <a:ln w="38100" cap="flat" cmpd="sng">
            <a:solidFill>
              <a:srgbClr val="3C3D40"/>
            </a:solidFill>
            <a:prstDash val="solid"/>
            <a:round/>
            <a:headEnd type="none" w="sm" len="sm"/>
            <a:tailEnd type="none" w="sm" len="sm"/>
          </a:ln>
        </p:spPr>
      </p:cxnSp>
      <p:sp>
        <p:nvSpPr>
          <p:cNvPr id="627" name="Google Shape;627;p36"/>
          <p:cNvSpPr txBox="1"/>
          <p:nvPr/>
        </p:nvSpPr>
        <p:spPr>
          <a:xfrm>
            <a:off x="1851113" y="857601"/>
            <a:ext cx="205429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sng" strike="noStrike" cap="none" dirty="0">
                <a:solidFill>
                  <a:schemeClr val="tx1">
                    <a:lumMod val="75000"/>
                    <a:lumOff val="25000"/>
                  </a:schemeClr>
                </a:solidFill>
                <a:latin typeface="Arial"/>
                <a:ea typeface="Arial"/>
                <a:cs typeface="Arial"/>
                <a:sym typeface="Arial"/>
              </a:rPr>
              <a:t>SUMMARY </a:t>
            </a:r>
            <a:endParaRPr dirty="0">
              <a:solidFill>
                <a:schemeClr val="tx1">
                  <a:lumMod val="75000"/>
                  <a:lumOff val="25000"/>
                </a:schemeClr>
              </a:solidFill>
            </a:endParaRPr>
          </a:p>
        </p:txBody>
      </p:sp>
      <p:sp>
        <p:nvSpPr>
          <p:cNvPr id="628" name="Google Shape;628;p36"/>
          <p:cNvSpPr txBox="1"/>
          <p:nvPr/>
        </p:nvSpPr>
        <p:spPr>
          <a:xfrm>
            <a:off x="6019924" y="888379"/>
            <a:ext cx="127591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FINDINGS</a:t>
            </a:r>
            <a:endParaRPr dirty="0"/>
          </a:p>
        </p:txBody>
      </p:sp>
      <p:sp>
        <p:nvSpPr>
          <p:cNvPr id="629" name="Google Shape;629;p36"/>
          <p:cNvSpPr txBox="1"/>
          <p:nvPr/>
        </p:nvSpPr>
        <p:spPr>
          <a:xfrm>
            <a:off x="6092456" y="3117907"/>
            <a:ext cx="213000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u="sng" dirty="0">
                <a:solidFill>
                  <a:srgbClr val="3C3D40"/>
                </a:solidFill>
                <a:latin typeface="Arial"/>
                <a:cs typeface="Arial"/>
                <a:sym typeface="Arial"/>
              </a:rPr>
              <a:t>METHODOLOGY</a:t>
            </a:r>
            <a:endParaRPr dirty="0"/>
          </a:p>
        </p:txBody>
      </p:sp>
      <p:sp>
        <p:nvSpPr>
          <p:cNvPr id="630" name="Google Shape;630;p36"/>
          <p:cNvSpPr txBox="1"/>
          <p:nvPr/>
        </p:nvSpPr>
        <p:spPr>
          <a:xfrm>
            <a:off x="1848165" y="1144576"/>
            <a:ext cx="4047962" cy="3416279"/>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Font typeface="Wingdings" panose="05000000000000000000" pitchFamily="2" charset="2"/>
              <a:buChar char="q"/>
            </a:pPr>
            <a:r>
              <a:rPr lang="en-US" sz="1200" b="1" dirty="0">
                <a:solidFill>
                  <a:schemeClr val="bg2">
                    <a:lumMod val="25000"/>
                  </a:schemeClr>
                </a:solidFill>
                <a:latin typeface="Arial" panose="020B0604020202020204" pitchFamily="34" charset="0"/>
                <a:cs typeface="Arial" panose="020B0604020202020204" pitchFamily="34" charset="0"/>
              </a:rPr>
              <a:t>Potholes are a menace on roads and their presence compromises the safety of both drivers and pedestrians.</a:t>
            </a:r>
          </a:p>
          <a:p>
            <a:pPr marR="0" lvl="0" algn="just" rtl="0">
              <a:lnSpc>
                <a:spcPct val="100000"/>
              </a:lnSpc>
              <a:spcBef>
                <a:spcPts val="0"/>
              </a:spcBef>
              <a:spcAft>
                <a:spcPts val="0"/>
              </a:spcAft>
            </a:pPr>
            <a:endParaRPr lang="en-US" sz="1200" b="1" dirty="0">
              <a:solidFill>
                <a:schemeClr val="bg2">
                  <a:lumMod val="25000"/>
                </a:schemeClr>
              </a:solidFill>
              <a:latin typeface="Arial" panose="020B0604020202020204" pitchFamily="34" charset="0"/>
              <a:cs typeface="Arial" panose="020B0604020202020204" pitchFamily="34" charset="0"/>
            </a:endParaRPr>
          </a:p>
          <a:p>
            <a:pPr marL="171450" marR="0" lvl="0" indent="-171450" algn="just" rtl="0">
              <a:lnSpc>
                <a:spcPct val="100000"/>
              </a:lnSpc>
              <a:spcBef>
                <a:spcPts val="0"/>
              </a:spcBef>
              <a:spcAft>
                <a:spcPts val="0"/>
              </a:spcAft>
              <a:buFont typeface="Wingdings" panose="05000000000000000000" pitchFamily="2" charset="2"/>
              <a:buChar char="q"/>
            </a:pPr>
            <a:r>
              <a:rPr lang="en-US" sz="1200" b="1" dirty="0">
                <a:solidFill>
                  <a:schemeClr val="bg2">
                    <a:lumMod val="25000"/>
                  </a:schemeClr>
                </a:solidFill>
                <a:latin typeface="Arial" panose="020B0604020202020204" pitchFamily="34" charset="0"/>
                <a:cs typeface="Arial" panose="020B0604020202020204" pitchFamily="34" charset="0"/>
              </a:rPr>
              <a:t>A simple and efficient way to detect potholes on roads is through the application of </a:t>
            </a:r>
            <a:r>
              <a:rPr lang="en-US" sz="1200" b="1" u="sng" dirty="0">
                <a:solidFill>
                  <a:schemeClr val="bg2">
                    <a:lumMod val="25000"/>
                  </a:schemeClr>
                </a:solidFill>
                <a:latin typeface="Arial" panose="020B0604020202020204" pitchFamily="34" charset="0"/>
                <a:cs typeface="Arial" panose="020B0604020202020204" pitchFamily="34" charset="0"/>
              </a:rPr>
              <a:t>object detection algorithms </a:t>
            </a:r>
            <a:r>
              <a:rPr lang="en-US" sz="1200" b="1" dirty="0">
                <a:solidFill>
                  <a:schemeClr val="bg2">
                    <a:lumMod val="25000"/>
                  </a:schemeClr>
                </a:solidFill>
                <a:latin typeface="Arial" panose="020B0604020202020204" pitchFamily="34" charset="0"/>
                <a:cs typeface="Arial" panose="020B0604020202020204" pitchFamily="34" charset="0"/>
              </a:rPr>
              <a:t>on images acquired from user. </a:t>
            </a:r>
          </a:p>
          <a:p>
            <a:pPr marL="171450" marR="0" lvl="0" indent="-171450" algn="just" rtl="0">
              <a:lnSpc>
                <a:spcPct val="100000"/>
              </a:lnSpc>
              <a:spcBef>
                <a:spcPts val="0"/>
              </a:spcBef>
              <a:spcAft>
                <a:spcPts val="0"/>
              </a:spcAft>
              <a:buFont typeface="Wingdings" panose="05000000000000000000" pitchFamily="2" charset="2"/>
              <a:buChar char="q"/>
            </a:pPr>
            <a:endParaRPr lang="en-US" sz="1200" b="1" dirty="0">
              <a:solidFill>
                <a:schemeClr val="bg2">
                  <a:lumMod val="25000"/>
                </a:schemeClr>
              </a:solidFill>
              <a:latin typeface="Arial" panose="020B0604020202020204" pitchFamily="34" charset="0"/>
              <a:cs typeface="Arial" panose="020B0604020202020204" pitchFamily="34" charset="0"/>
            </a:endParaRPr>
          </a:p>
          <a:p>
            <a:pPr marL="171450" marR="0" lvl="0" indent="-171450" algn="just" rtl="0">
              <a:lnSpc>
                <a:spcPct val="100000"/>
              </a:lnSpc>
              <a:spcBef>
                <a:spcPts val="0"/>
              </a:spcBef>
              <a:spcAft>
                <a:spcPts val="0"/>
              </a:spcAft>
              <a:buFont typeface="Wingdings" panose="05000000000000000000" pitchFamily="2" charset="2"/>
              <a:buChar char="q"/>
            </a:pPr>
            <a:r>
              <a:rPr lang="en-US" sz="1200" b="1" dirty="0">
                <a:solidFill>
                  <a:schemeClr val="bg2">
                    <a:lumMod val="25000"/>
                  </a:schemeClr>
                </a:solidFill>
                <a:latin typeface="Arial" panose="020B0604020202020204" pitchFamily="34" charset="0"/>
                <a:cs typeface="Arial" panose="020B0604020202020204" pitchFamily="34" charset="0"/>
              </a:rPr>
              <a:t>Therefore in this paper, we focus on evaluating the performance of state-of-the-art neural network algorithms such as YOLO and Faster R-CNN with VGG16 and ResNet-18 architectures for pothole detection that is both fast and accurate.</a:t>
            </a:r>
          </a:p>
          <a:p>
            <a:pPr marL="171450" marR="0" lvl="0" indent="-171450" algn="just" rtl="0">
              <a:lnSpc>
                <a:spcPct val="100000"/>
              </a:lnSpc>
              <a:spcBef>
                <a:spcPts val="0"/>
              </a:spcBef>
              <a:spcAft>
                <a:spcPts val="0"/>
              </a:spcAft>
              <a:buFont typeface="Wingdings" panose="05000000000000000000" pitchFamily="2" charset="2"/>
              <a:buChar char="q"/>
            </a:pPr>
            <a:endParaRPr lang="en-US" sz="1200" b="1" dirty="0">
              <a:solidFill>
                <a:schemeClr val="bg2">
                  <a:lumMod val="25000"/>
                </a:schemeClr>
              </a:solidFill>
              <a:latin typeface="Arial" panose="020B0604020202020204" pitchFamily="34" charset="0"/>
              <a:cs typeface="Arial" panose="020B0604020202020204" pitchFamily="34" charset="0"/>
            </a:endParaRPr>
          </a:p>
          <a:p>
            <a:pPr marL="171450" marR="0" lvl="0" indent="-171450" algn="just" rtl="0">
              <a:lnSpc>
                <a:spcPct val="100000"/>
              </a:lnSpc>
              <a:spcBef>
                <a:spcPts val="0"/>
              </a:spcBef>
              <a:spcAft>
                <a:spcPts val="0"/>
              </a:spcAft>
              <a:buFont typeface="Wingdings" panose="05000000000000000000" pitchFamily="2" charset="2"/>
              <a:buChar char="q"/>
            </a:pPr>
            <a:r>
              <a:rPr lang="en-US" sz="1200" b="1" dirty="0">
                <a:solidFill>
                  <a:schemeClr val="bg2">
                    <a:lumMod val="25000"/>
                  </a:schemeClr>
                </a:solidFill>
                <a:latin typeface="Arial" panose="020B0604020202020204" pitchFamily="34" charset="0"/>
                <a:cs typeface="Arial" panose="020B0604020202020204" pitchFamily="34" charset="0"/>
              </a:rPr>
              <a:t>The results showed that the modified YOLOv2 architecture outperformed all the other considered models.</a:t>
            </a:r>
            <a:endParaRPr sz="1200" b="1" i="0" u="none" strike="noStrike" cap="none" dirty="0">
              <a:solidFill>
                <a:schemeClr val="bg2">
                  <a:lumMod val="25000"/>
                </a:schemeClr>
              </a:solidFill>
              <a:latin typeface="Arial" panose="020B0604020202020204" pitchFamily="34" charset="0"/>
              <a:ea typeface="Arial"/>
              <a:cs typeface="Arial" panose="020B0604020202020204" pitchFamily="34" charset="0"/>
              <a:sym typeface="Arial"/>
            </a:endParaRPr>
          </a:p>
        </p:txBody>
      </p:sp>
      <p:sp>
        <p:nvSpPr>
          <p:cNvPr id="631" name="Google Shape;631;p36"/>
          <p:cNvSpPr txBox="1"/>
          <p:nvPr/>
        </p:nvSpPr>
        <p:spPr>
          <a:xfrm>
            <a:off x="5931074" y="1148848"/>
            <a:ext cx="3098185" cy="1661953"/>
          </a:xfrm>
          <a:prstGeom prst="rect">
            <a:avLst/>
          </a:prstGeom>
          <a:noFill/>
          <a:ln>
            <a:noFill/>
          </a:ln>
        </p:spPr>
        <p:txBody>
          <a:bodyPr spcFirstLastPara="1" wrap="square" lIns="91425" tIns="45700" rIns="91425" bIns="45700" anchor="t" anchorCtr="0">
            <a:spAutoFit/>
          </a:bodyPr>
          <a:lstStyle/>
          <a:p>
            <a:pPr marL="285750" marR="0" lvl="0" indent="-285750" rtl="0">
              <a:lnSpc>
                <a:spcPct val="100000"/>
              </a:lnSpc>
              <a:spcBef>
                <a:spcPts val="0"/>
              </a:spcBef>
              <a:spcAft>
                <a:spcPts val="0"/>
              </a:spcAft>
              <a:buClr>
                <a:srgbClr val="000000"/>
              </a:buClr>
              <a:buSzPts val="1400"/>
              <a:buFont typeface="Wingdings" panose="05000000000000000000" pitchFamily="2" charset="2"/>
              <a:buChar char="q"/>
            </a:pPr>
            <a:r>
              <a:rPr lang="en-US" sz="1400" b="1" dirty="0">
                <a:solidFill>
                  <a:schemeClr val="bg2">
                    <a:lumMod val="25000"/>
                  </a:schemeClr>
                </a:solidFill>
                <a:latin typeface="Arial" panose="020B0604020202020204" pitchFamily="34" charset="0"/>
                <a:cs typeface="Arial" panose="020B0604020202020204" pitchFamily="34" charset="0"/>
              </a:rPr>
              <a:t>To compare the existing state-of-the-art deep learning architectures.</a:t>
            </a:r>
          </a:p>
          <a:p>
            <a:pPr marL="285750" marR="0" lvl="0" indent="-285750" rtl="0">
              <a:lnSpc>
                <a:spcPct val="100000"/>
              </a:lnSpc>
              <a:spcBef>
                <a:spcPts val="0"/>
              </a:spcBef>
              <a:spcAft>
                <a:spcPts val="0"/>
              </a:spcAft>
              <a:buClr>
                <a:srgbClr val="000000"/>
              </a:buClr>
              <a:buSzPts val="1400"/>
              <a:buFont typeface="Wingdings" panose="05000000000000000000" pitchFamily="2" charset="2"/>
              <a:buChar char="q"/>
            </a:pPr>
            <a:r>
              <a:rPr lang="en-US" sz="1400" b="1" dirty="0">
                <a:solidFill>
                  <a:schemeClr val="bg2">
                    <a:lumMod val="25000"/>
                  </a:schemeClr>
                </a:solidFill>
                <a:latin typeface="Arial" panose="020B0604020202020204" pitchFamily="34" charset="0"/>
                <a:cs typeface="Arial" panose="020B0604020202020204" pitchFamily="34" charset="0"/>
              </a:rPr>
              <a:t>To develop a modified YOLOv2 architecture to deal with class imbalance problem.</a:t>
            </a:r>
            <a:endParaRPr sz="1400" b="1" i="0" u="none" strike="noStrike" cap="none" dirty="0">
              <a:solidFill>
                <a:schemeClr val="bg2">
                  <a:lumMod val="25000"/>
                </a:schemeClr>
              </a:solidFill>
              <a:latin typeface="Arial" panose="020B0604020202020204" pitchFamily="34" charset="0"/>
              <a:ea typeface="Arial"/>
              <a:cs typeface="Arial" panose="020B0604020202020204" pitchFamily="34" charset="0"/>
              <a:sym typeface="Arial"/>
            </a:endParaRPr>
          </a:p>
          <a:p>
            <a:pPr marL="285750" marR="0" lvl="0" indent="-285750" rtl="0">
              <a:lnSpc>
                <a:spcPct val="100000"/>
              </a:lnSpc>
              <a:spcBef>
                <a:spcPts val="0"/>
              </a:spcBef>
              <a:spcAft>
                <a:spcPts val="0"/>
              </a:spcAft>
              <a:buClr>
                <a:srgbClr val="000000"/>
              </a:buClr>
              <a:buSzPts val="1400"/>
              <a:buFont typeface="Noto Sans Symbols"/>
              <a:buChar char="❑"/>
            </a:pPr>
            <a:endParaRPr dirty="0">
              <a:solidFill>
                <a:schemeClr val="bg2">
                  <a:lumMod val="25000"/>
                </a:schemeClr>
              </a:solidFill>
              <a:latin typeface="Arial" panose="020B0604020202020204" pitchFamily="34" charset="0"/>
              <a:cs typeface="Arial" panose="020B0604020202020204" pitchFamily="34" charset="0"/>
            </a:endParaRPr>
          </a:p>
        </p:txBody>
      </p:sp>
      <p:sp>
        <p:nvSpPr>
          <p:cNvPr id="632" name="Google Shape;632;p36"/>
          <p:cNvSpPr txBox="1"/>
          <p:nvPr/>
        </p:nvSpPr>
        <p:spPr>
          <a:xfrm>
            <a:off x="6188149" y="3563855"/>
            <a:ext cx="2658138" cy="13849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1" dirty="0">
                <a:solidFill>
                  <a:schemeClr val="bg2">
                    <a:lumMod val="25000"/>
                  </a:schemeClr>
                </a:solidFill>
                <a:latin typeface="Arial" panose="020B0604020202020204" pitchFamily="34" charset="0"/>
                <a:cs typeface="Arial" panose="020B0604020202020204" pitchFamily="34" charset="0"/>
              </a:rPr>
              <a:t>YOLO object detection algorithm</a:t>
            </a:r>
            <a:endParaRPr lang="en-IN" sz="1400" b="1" dirty="0">
              <a:solidFill>
                <a:schemeClr val="bg2">
                  <a:lumMod val="25000"/>
                </a:schemeClr>
              </a:solidFill>
              <a:latin typeface="Arial" panose="020B0604020202020204" pitchFamily="34" charset="0"/>
              <a:cs typeface="Arial" panose="020B0604020202020204" pitchFamily="34" charset="0"/>
              <a:sym typeface="Arial"/>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1400" b="1" dirty="0">
                <a:solidFill>
                  <a:schemeClr val="bg2">
                    <a:lumMod val="25000"/>
                  </a:schemeClr>
                </a:solidFill>
                <a:latin typeface="Arial" panose="020B0604020202020204" pitchFamily="34" charset="0"/>
                <a:cs typeface="Arial" panose="020B0604020202020204" pitchFamily="34" charset="0"/>
              </a:rPr>
              <a:t>Faster Region-based Convolutional Neural Networks) </a:t>
            </a:r>
          </a:p>
          <a:p>
            <a:pPr marR="0" lvl="0" algn="l" rtl="0">
              <a:lnSpc>
                <a:spcPct val="100000"/>
              </a:lnSpc>
              <a:spcBef>
                <a:spcPts val="0"/>
              </a:spcBef>
              <a:spcAft>
                <a:spcPts val="0"/>
              </a:spcAft>
              <a:buClr>
                <a:srgbClr val="000000"/>
              </a:buClr>
              <a:buSzPts val="1400"/>
            </a:pPr>
            <a:endParaRPr lang="en-IN" sz="1400" b="1" i="0" u="none" strike="noStrike" cap="none" dirty="0">
              <a:solidFill>
                <a:schemeClr val="bg2">
                  <a:lumMod val="25000"/>
                </a:schemeClr>
              </a:solidFill>
              <a:latin typeface="Arial" panose="020B0604020202020204" pitchFamily="34" charset="0"/>
              <a:ea typeface="Arial"/>
              <a:cs typeface="Arial" panose="020B0604020202020204" pitchFamily="34" charset="0"/>
              <a:sym typeface="Arial"/>
            </a:endParaRPr>
          </a:p>
        </p:txBody>
      </p:sp>
      <p:sp>
        <p:nvSpPr>
          <p:cNvPr id="3" name="TextBox 2">
            <a:extLst>
              <a:ext uri="{FF2B5EF4-FFF2-40B4-BE49-F238E27FC236}">
                <a16:creationId xmlns="" xmlns:a16="http://schemas.microsoft.com/office/drawing/2014/main" id="{F06F56BF-2BF9-471F-9530-4102CADCC1E9}"/>
              </a:ext>
            </a:extLst>
          </p:cNvPr>
          <p:cNvSpPr txBox="1"/>
          <p:nvPr/>
        </p:nvSpPr>
        <p:spPr>
          <a:xfrm>
            <a:off x="114741" y="2098032"/>
            <a:ext cx="1543933" cy="584775"/>
          </a:xfrm>
          <a:prstGeom prst="rect">
            <a:avLst/>
          </a:prstGeom>
          <a:noFill/>
        </p:spPr>
        <p:txBody>
          <a:bodyPr wrap="square">
            <a:spAutoFit/>
          </a:bodyPr>
          <a:lstStyle/>
          <a:p>
            <a:pPr marL="0" marR="0" lvl="0" indent="0" algn="l" rtl="0">
              <a:lnSpc>
                <a:spcPct val="100000"/>
              </a:lnSpc>
              <a:spcBef>
                <a:spcPts val="0"/>
              </a:spcBef>
              <a:spcAft>
                <a:spcPts val="0"/>
              </a:spcAft>
              <a:buNone/>
            </a:pPr>
            <a:r>
              <a:rPr lang="en-IN" sz="1600" b="1" i="0" u="sng" strike="noStrike" cap="none" dirty="0">
                <a:solidFill>
                  <a:schemeClr val="bg2">
                    <a:lumMod val="25000"/>
                  </a:schemeClr>
                </a:solidFill>
                <a:latin typeface="Arial"/>
                <a:ea typeface="Arial"/>
                <a:cs typeface="Arial"/>
                <a:sym typeface="Arial"/>
              </a:rPr>
              <a:t>DATE</a:t>
            </a:r>
            <a:r>
              <a:rPr lang="en-IN" sz="1800" b="1" i="0" u="none" strike="noStrike" cap="none" dirty="0">
                <a:solidFill>
                  <a:schemeClr val="bg2">
                    <a:lumMod val="25000"/>
                  </a:schemeClr>
                </a:solidFill>
                <a:latin typeface="Arial"/>
                <a:ea typeface="Arial"/>
                <a:cs typeface="Arial"/>
                <a:sym typeface="Arial"/>
              </a:rPr>
              <a:t>:</a:t>
            </a:r>
          </a:p>
          <a:p>
            <a:pPr marL="0" marR="0" lvl="0" indent="0" algn="l" rtl="0">
              <a:lnSpc>
                <a:spcPct val="100000"/>
              </a:lnSpc>
              <a:spcBef>
                <a:spcPts val="0"/>
              </a:spcBef>
              <a:spcAft>
                <a:spcPts val="0"/>
              </a:spcAft>
              <a:buNone/>
            </a:pPr>
            <a:r>
              <a:rPr lang="en-IN" sz="1400" b="1" dirty="0">
                <a:solidFill>
                  <a:schemeClr val="bg2">
                    <a:lumMod val="25000"/>
                  </a:schemeClr>
                </a:solidFill>
                <a:latin typeface="Arial"/>
                <a:cs typeface="Arial"/>
                <a:sym typeface="Arial"/>
              </a:rPr>
              <a:t>13 DEC 2020</a:t>
            </a:r>
            <a:endParaRPr lang="en-IN" b="1" dirty="0">
              <a:solidFill>
                <a:schemeClr val="bg2">
                  <a:lumMod val="25000"/>
                </a:schemeClr>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837" name="Google Shape;837;p46"/>
          <p:cNvCxnSpPr/>
          <p:nvPr/>
        </p:nvCxnSpPr>
        <p:spPr>
          <a:xfrm>
            <a:off x="4647476" y="778933"/>
            <a:ext cx="0" cy="4364567"/>
          </a:xfrm>
          <a:prstGeom prst="straightConnector1">
            <a:avLst/>
          </a:prstGeom>
          <a:noFill/>
          <a:ln w="38100" cap="flat" cmpd="sng">
            <a:solidFill>
              <a:srgbClr val="3C3D40"/>
            </a:solidFill>
            <a:prstDash val="solid"/>
            <a:round/>
            <a:headEnd type="none" w="sm" len="sm"/>
            <a:tailEnd type="none" w="sm" len="sm"/>
          </a:ln>
        </p:spPr>
      </p:cxnSp>
      <p:cxnSp>
        <p:nvCxnSpPr>
          <p:cNvPr id="838" name="Google Shape;838;p46"/>
          <p:cNvCxnSpPr/>
          <p:nvPr/>
        </p:nvCxnSpPr>
        <p:spPr>
          <a:xfrm>
            <a:off x="0" y="778933"/>
            <a:ext cx="9144000" cy="0"/>
          </a:xfrm>
          <a:prstGeom prst="straightConnector1">
            <a:avLst/>
          </a:prstGeom>
          <a:noFill/>
          <a:ln w="38100" cap="flat" cmpd="sng">
            <a:solidFill>
              <a:srgbClr val="3C3D40"/>
            </a:solidFill>
            <a:prstDash val="solid"/>
            <a:round/>
            <a:headEnd type="none" w="sm" len="sm"/>
            <a:tailEnd type="none" w="sm" len="sm"/>
          </a:ln>
        </p:spPr>
      </p:cxnSp>
      <p:sp>
        <p:nvSpPr>
          <p:cNvPr id="842" name="Google Shape;842;p46"/>
          <p:cNvSpPr txBox="1"/>
          <p:nvPr/>
        </p:nvSpPr>
        <p:spPr>
          <a:xfrm>
            <a:off x="1110267" y="98564"/>
            <a:ext cx="7692887" cy="46783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000" b="1" i="0" u="sng" strike="noStrike" cap="none" dirty="0">
                <a:solidFill>
                  <a:srgbClr val="3C3D40"/>
                </a:solidFill>
                <a:latin typeface="Arial Black"/>
                <a:ea typeface="Arial Black"/>
                <a:cs typeface="Arial Black"/>
                <a:sym typeface="Arial Black"/>
              </a:rPr>
              <a:t>Similarities and Differences</a:t>
            </a:r>
            <a:endParaRPr sz="2000" b="0" i="0" u="sng" strike="noStrike" cap="none" dirty="0">
              <a:solidFill>
                <a:srgbClr val="000000"/>
              </a:solidFill>
              <a:latin typeface="Arial"/>
              <a:ea typeface="Arial"/>
              <a:cs typeface="Arial"/>
              <a:sym typeface="Arial"/>
            </a:endParaRPr>
          </a:p>
        </p:txBody>
      </p:sp>
      <p:sp>
        <p:nvSpPr>
          <p:cNvPr id="844" name="Google Shape;844;p46"/>
          <p:cNvSpPr txBox="1"/>
          <p:nvPr/>
        </p:nvSpPr>
        <p:spPr>
          <a:xfrm>
            <a:off x="1278733" y="937142"/>
            <a:ext cx="2271712" cy="369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SIMILARITIES</a:t>
            </a:r>
            <a:endParaRPr u="sng" dirty="0"/>
          </a:p>
        </p:txBody>
      </p:sp>
      <p:sp>
        <p:nvSpPr>
          <p:cNvPr id="845" name="Google Shape;845;p46"/>
          <p:cNvSpPr txBox="1"/>
          <p:nvPr/>
        </p:nvSpPr>
        <p:spPr>
          <a:xfrm>
            <a:off x="4872043" y="961981"/>
            <a:ext cx="4057470" cy="369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DIFFERENCES</a:t>
            </a:r>
            <a:endParaRPr u="sng" dirty="0"/>
          </a:p>
        </p:txBody>
      </p:sp>
      <p:sp>
        <p:nvSpPr>
          <p:cNvPr id="847" name="Google Shape;847;p46"/>
          <p:cNvSpPr txBox="1"/>
          <p:nvPr/>
        </p:nvSpPr>
        <p:spPr>
          <a:xfrm>
            <a:off x="154112" y="1880170"/>
            <a:ext cx="4199470" cy="15696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US" sz="1600" b="1" dirty="0">
                <a:solidFill>
                  <a:schemeClr val="bg2">
                    <a:lumMod val="25000"/>
                  </a:schemeClr>
                </a:solidFill>
                <a:latin typeface="Arial" panose="020B0604020202020204" pitchFamily="34" charset="0"/>
                <a:cs typeface="Arial" panose="020B0604020202020204" pitchFamily="34" charset="0"/>
              </a:rPr>
              <a:t>Performance evaluation is carried out using precision, recall, number of frames processed per second (FPS), and </a:t>
            </a:r>
            <a:r>
              <a:rPr lang="en-US" sz="1600" b="1" dirty="0" err="1">
                <a:solidFill>
                  <a:schemeClr val="bg2">
                    <a:lumMod val="25000"/>
                  </a:schemeClr>
                </a:solidFill>
                <a:latin typeface="Arial" panose="020B0604020202020204" pitchFamily="34" charset="0"/>
                <a:cs typeface="Arial" panose="020B0604020202020204" pitchFamily="34" charset="0"/>
              </a:rPr>
              <a:t>IoU</a:t>
            </a:r>
            <a:r>
              <a:rPr lang="en-US" sz="1600" b="1" dirty="0">
                <a:solidFill>
                  <a:schemeClr val="bg2">
                    <a:lumMod val="25000"/>
                  </a:schemeClr>
                </a:solidFill>
                <a:latin typeface="Arial" panose="020B0604020202020204" pitchFamily="34" charset="0"/>
                <a:cs typeface="Arial" panose="020B0604020202020204" pitchFamily="34" charset="0"/>
              </a:rPr>
              <a:t> (Intersection over Union). </a:t>
            </a:r>
            <a:endParaRPr lang="en-IN" sz="1600" b="1" dirty="0">
              <a:solidFill>
                <a:schemeClr val="bg2">
                  <a:lumMod val="25000"/>
                </a:schemeClr>
              </a:solidFill>
              <a:latin typeface="Arial" panose="020B0604020202020204" pitchFamily="34" charset="0"/>
              <a:cs typeface="Arial" panose="020B0604020202020204" pitchFamily="34" charset="0"/>
            </a:endParaRPr>
          </a:p>
          <a:p>
            <a:pPr marR="0" lvl="0" algn="l" rtl="0">
              <a:lnSpc>
                <a:spcPct val="100000"/>
              </a:lnSpc>
              <a:spcBef>
                <a:spcPts val="0"/>
              </a:spcBef>
              <a:spcAft>
                <a:spcPts val="0"/>
              </a:spcAft>
              <a:buClr>
                <a:srgbClr val="000000"/>
              </a:buClr>
              <a:buSzPts val="1600"/>
            </a:pPr>
            <a:endParaRPr sz="1600" b="1" dirty="0">
              <a:solidFill>
                <a:schemeClr val="tx1">
                  <a:lumMod val="85000"/>
                  <a:lumOff val="15000"/>
                </a:schemeClr>
              </a:solidFill>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endParaRPr sz="16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48" name="Google Shape;848;p46"/>
          <p:cNvSpPr txBox="1"/>
          <p:nvPr/>
        </p:nvSpPr>
        <p:spPr>
          <a:xfrm>
            <a:off x="5086351" y="1825945"/>
            <a:ext cx="4139657" cy="13849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US" sz="1600" b="1" dirty="0">
                <a:solidFill>
                  <a:schemeClr val="bg2">
                    <a:lumMod val="25000"/>
                  </a:schemeClr>
                </a:solidFill>
                <a:latin typeface="Arial" panose="020B0604020202020204" pitchFamily="34" charset="0"/>
                <a:cs typeface="Arial" panose="020B0604020202020204" pitchFamily="34" charset="0"/>
              </a:rPr>
              <a:t>Images and videos of “pothole” and “normal road” were acquired with smartphones</a:t>
            </a:r>
            <a:endParaRPr lang="en-US" sz="1600" b="1" i="0" dirty="0">
              <a:solidFill>
                <a:schemeClr val="bg2">
                  <a:lumMod val="25000"/>
                </a:schemeClr>
              </a:solidFill>
              <a:effectLst/>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endParaRPr lang="en-US" dirty="0"/>
          </a:p>
          <a:p>
            <a:pPr marL="285750" marR="0" lvl="0" indent="-285750" algn="l" rtl="0">
              <a:lnSpc>
                <a:spcPct val="100000"/>
              </a:lnSpc>
              <a:spcBef>
                <a:spcPts val="0"/>
              </a:spcBef>
              <a:spcAft>
                <a:spcPts val="0"/>
              </a:spcAft>
              <a:buClr>
                <a:srgbClr val="000000"/>
              </a:buClr>
              <a:buSzPts val="1600"/>
              <a:buFont typeface="Noto Sans Symbols"/>
              <a:buChar char="❑"/>
            </a:pPr>
            <a:endParaRPr lang="en-IN" dirty="0"/>
          </a:p>
        </p:txBody>
      </p:sp>
      <p:cxnSp>
        <p:nvCxnSpPr>
          <p:cNvPr id="852" name="Google Shape;852;p46"/>
          <p:cNvCxnSpPr/>
          <p:nvPr/>
        </p:nvCxnSpPr>
        <p:spPr>
          <a:xfrm>
            <a:off x="0" y="1467293"/>
            <a:ext cx="9144000" cy="0"/>
          </a:xfrm>
          <a:prstGeom prst="straightConnector1">
            <a:avLst/>
          </a:prstGeom>
          <a:noFill/>
          <a:ln w="19050" cap="flat" cmpd="sng">
            <a:solidFill>
              <a:srgbClr val="3C3D4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7"/>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641" name="Google Shape;641;p37"/>
          <p:cNvCxnSpPr/>
          <p:nvPr/>
        </p:nvCxnSpPr>
        <p:spPr>
          <a:xfrm>
            <a:off x="1775633"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42" name="Google Shape;642;p37"/>
          <p:cNvCxnSpPr/>
          <p:nvPr/>
        </p:nvCxnSpPr>
        <p:spPr>
          <a:xfrm>
            <a:off x="0" y="871870"/>
            <a:ext cx="9144000" cy="0"/>
          </a:xfrm>
          <a:prstGeom prst="straightConnector1">
            <a:avLst/>
          </a:prstGeom>
          <a:noFill/>
          <a:ln w="38100" cap="flat" cmpd="sng">
            <a:solidFill>
              <a:srgbClr val="3C3D40"/>
            </a:solidFill>
            <a:prstDash val="solid"/>
            <a:round/>
            <a:headEnd type="none" w="sm" len="sm"/>
            <a:tailEnd type="none" w="sm" len="sm"/>
          </a:ln>
        </p:spPr>
      </p:cxnSp>
      <p:sp>
        <p:nvSpPr>
          <p:cNvPr id="643" name="Google Shape;643;p37"/>
          <p:cNvSpPr txBox="1"/>
          <p:nvPr/>
        </p:nvSpPr>
        <p:spPr>
          <a:xfrm>
            <a:off x="242889" y="0"/>
            <a:ext cx="8826684" cy="870146"/>
          </a:xfrm>
          <a:prstGeom prst="rect">
            <a:avLst/>
          </a:prstGeom>
          <a:noFill/>
          <a:ln>
            <a:noFill/>
          </a:ln>
        </p:spPr>
        <p:txBody>
          <a:bodyPr spcFirstLastPara="1" wrap="square" lIns="68575" tIns="34275" rIns="68575" bIns="34275" anchor="t" anchorCtr="0">
            <a:noAutofit/>
          </a:bodyPr>
          <a:lstStyle/>
          <a:p>
            <a:pPr algn="ctr"/>
            <a:r>
              <a:rPr lang="en-US" sz="2400" b="1" u="sng" dirty="0">
                <a:solidFill>
                  <a:schemeClr val="bg2">
                    <a:lumMod val="25000"/>
                  </a:schemeClr>
                </a:solidFill>
              </a:rPr>
              <a:t>DEEP LEARNING BASED DETECTION OF POTHOLES IN INDIAN ROADS USING YOLO</a:t>
            </a:r>
            <a:endParaRPr lang="en-US" sz="2400" b="1" i="0" u="sng" dirty="0">
              <a:solidFill>
                <a:schemeClr val="bg2">
                  <a:lumMod val="25000"/>
                </a:schemeClr>
              </a:solidFill>
              <a:latin typeface="Helvetica Neue Regular"/>
            </a:endParaRPr>
          </a:p>
          <a:p>
            <a:r>
              <a:rPr lang="en-US" sz="1100" b="0" i="0" dirty="0">
                <a:solidFill>
                  <a:srgbClr val="636363"/>
                </a:solidFill>
                <a:effectLst/>
                <a:latin typeface="Helvetica Neue Regular"/>
              </a:rPr>
              <a:t/>
            </a:r>
            <a:br>
              <a:rPr lang="en-US" sz="1100" b="0" i="0" dirty="0">
                <a:solidFill>
                  <a:srgbClr val="636363"/>
                </a:solidFill>
                <a:effectLst/>
                <a:latin typeface="Helvetica Neue Regular"/>
              </a:rPr>
            </a:br>
            <a:endParaRPr sz="1100" b="0" i="0" u="none" strike="noStrike" cap="none" dirty="0">
              <a:solidFill>
                <a:srgbClr val="000000"/>
              </a:solidFill>
              <a:latin typeface="Arial"/>
              <a:ea typeface="Arial"/>
              <a:cs typeface="Arial"/>
              <a:sym typeface="Arial"/>
            </a:endParaRPr>
          </a:p>
        </p:txBody>
      </p:sp>
      <p:sp>
        <p:nvSpPr>
          <p:cNvPr id="644" name="Google Shape;644;p37"/>
          <p:cNvSpPr txBox="1"/>
          <p:nvPr/>
        </p:nvSpPr>
        <p:spPr>
          <a:xfrm>
            <a:off x="66875" y="870146"/>
            <a:ext cx="1620575"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a:ea typeface="Arial"/>
                <a:cs typeface="Arial"/>
                <a:sym typeface="Arial"/>
              </a:rPr>
              <a:t>JOURNAL:</a:t>
            </a:r>
          </a:p>
          <a:p>
            <a:pPr marL="0" marR="0" lvl="0" indent="0" algn="l" rtl="0">
              <a:lnSpc>
                <a:spcPct val="100000"/>
              </a:lnSpc>
              <a:spcBef>
                <a:spcPts val="0"/>
              </a:spcBef>
              <a:spcAft>
                <a:spcPts val="0"/>
              </a:spcAft>
              <a:buNone/>
            </a:pPr>
            <a:r>
              <a:rPr lang="en-IN" sz="1400" b="1" dirty="0">
                <a:solidFill>
                  <a:schemeClr val="tx1">
                    <a:lumMod val="85000"/>
                    <a:lumOff val="15000"/>
                  </a:schemeClr>
                </a:solidFill>
                <a:latin typeface="Arial" panose="020B0604020202020204" pitchFamily="34" charset="0"/>
                <a:cs typeface="Arial" panose="020B0604020202020204" pitchFamily="34" charset="0"/>
              </a:rPr>
              <a:t>IEEE</a:t>
            </a:r>
            <a:endParaRPr sz="14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45" name="Google Shape;645;p37"/>
          <p:cNvSpPr txBox="1"/>
          <p:nvPr/>
        </p:nvSpPr>
        <p:spPr>
          <a:xfrm>
            <a:off x="50948" y="2145148"/>
            <a:ext cx="1471723" cy="8617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a:ea typeface="Arial"/>
                <a:cs typeface="Arial"/>
                <a:sym typeface="Arial"/>
              </a:rPr>
              <a:t>DATE:</a:t>
            </a:r>
          </a:p>
          <a:p>
            <a:pPr marL="0" marR="0" lvl="0" indent="0" algn="l" rtl="0">
              <a:lnSpc>
                <a:spcPct val="100000"/>
              </a:lnSpc>
              <a:spcBef>
                <a:spcPts val="0"/>
              </a:spcBef>
              <a:spcAft>
                <a:spcPts val="0"/>
              </a:spcAft>
              <a:buNone/>
            </a:pPr>
            <a:r>
              <a:rPr lang="en-IN" sz="1400" b="1" i="0" dirty="0">
                <a:solidFill>
                  <a:srgbClr val="333333"/>
                </a:solidFill>
                <a:effectLst/>
                <a:latin typeface="Arial" panose="020B0604020202020204" pitchFamily="34" charset="0"/>
                <a:cs typeface="Arial" panose="020B0604020202020204" pitchFamily="34" charset="0"/>
              </a:rPr>
              <a:t>28 Feb 2020</a:t>
            </a:r>
            <a:endParaRPr lang="en-IN" sz="14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n-IN" dirty="0"/>
          </a:p>
        </p:txBody>
      </p:sp>
      <p:sp>
        <p:nvSpPr>
          <p:cNvPr id="646" name="Google Shape;646;p37"/>
          <p:cNvSpPr txBox="1"/>
          <p:nvPr/>
        </p:nvSpPr>
        <p:spPr>
          <a:xfrm>
            <a:off x="50947" y="2998381"/>
            <a:ext cx="1733103" cy="984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a:ea typeface="Arial"/>
                <a:cs typeface="Arial"/>
                <a:sym typeface="Arial"/>
              </a:rPr>
              <a:t>LINK:</a:t>
            </a:r>
            <a:endParaRPr dirty="0"/>
          </a:p>
          <a:p>
            <a:pPr marL="0" marR="0" lvl="0" indent="0" algn="l" rtl="0">
              <a:lnSpc>
                <a:spcPct val="100000"/>
              </a:lnSpc>
              <a:spcBef>
                <a:spcPts val="0"/>
              </a:spcBef>
              <a:spcAft>
                <a:spcPts val="0"/>
              </a:spcAft>
              <a:buNone/>
            </a:pPr>
            <a:r>
              <a:rPr lang="en-IN" sz="1400" i="0" u="sng" strike="noStrike" cap="none" dirty="0">
                <a:solidFill>
                  <a:srgbClr val="0070C0"/>
                </a:solidFill>
                <a:latin typeface="Arial"/>
                <a:ea typeface="Arial"/>
                <a:cs typeface="Arial"/>
                <a:sym typeface="Arial"/>
              </a:rPr>
              <a:t>https://ieeexplore.ieee.org/document/9112424</a:t>
            </a:r>
            <a:endParaRPr sz="1400" i="0" u="sng" strike="noStrike" cap="none" dirty="0">
              <a:solidFill>
                <a:srgbClr val="0070C0"/>
              </a:solidFill>
              <a:latin typeface="Arial"/>
              <a:ea typeface="Arial"/>
              <a:cs typeface="Arial"/>
              <a:sym typeface="Arial"/>
            </a:endParaRPr>
          </a:p>
        </p:txBody>
      </p:sp>
      <p:cxnSp>
        <p:nvCxnSpPr>
          <p:cNvPr id="647" name="Google Shape;647;p37"/>
          <p:cNvCxnSpPr/>
          <p:nvPr/>
        </p:nvCxnSpPr>
        <p:spPr>
          <a:xfrm>
            <a:off x="5975498"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48" name="Google Shape;648;p37"/>
          <p:cNvCxnSpPr/>
          <p:nvPr/>
        </p:nvCxnSpPr>
        <p:spPr>
          <a:xfrm>
            <a:off x="5983914" y="2923733"/>
            <a:ext cx="3168502" cy="0"/>
          </a:xfrm>
          <a:prstGeom prst="straightConnector1">
            <a:avLst/>
          </a:prstGeom>
          <a:noFill/>
          <a:ln w="38100" cap="flat" cmpd="sng">
            <a:solidFill>
              <a:srgbClr val="3C3D40"/>
            </a:solidFill>
            <a:prstDash val="solid"/>
            <a:round/>
            <a:headEnd type="none" w="sm" len="sm"/>
            <a:tailEnd type="none" w="sm" len="sm"/>
          </a:ln>
        </p:spPr>
      </p:cxnSp>
      <p:sp>
        <p:nvSpPr>
          <p:cNvPr id="649" name="Google Shape;649;p37"/>
          <p:cNvSpPr txBox="1"/>
          <p:nvPr/>
        </p:nvSpPr>
        <p:spPr>
          <a:xfrm>
            <a:off x="1804407" y="845405"/>
            <a:ext cx="22599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b="1" i="0" u="sng" strike="noStrike" cap="none" dirty="0">
                <a:solidFill>
                  <a:srgbClr val="3C3D40"/>
                </a:solidFill>
                <a:latin typeface="Arial"/>
                <a:ea typeface="Arial"/>
                <a:cs typeface="Arial"/>
                <a:sym typeface="Arial"/>
              </a:rPr>
              <a:t>SUMMARY</a:t>
            </a:r>
            <a:endParaRPr dirty="0"/>
          </a:p>
        </p:txBody>
      </p:sp>
      <p:sp>
        <p:nvSpPr>
          <p:cNvPr id="650" name="Google Shape;650;p37"/>
          <p:cNvSpPr txBox="1"/>
          <p:nvPr/>
        </p:nvSpPr>
        <p:spPr>
          <a:xfrm>
            <a:off x="6092456" y="989672"/>
            <a:ext cx="127591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FINDINGS</a:t>
            </a:r>
            <a:endParaRPr dirty="0"/>
          </a:p>
        </p:txBody>
      </p:sp>
      <p:sp>
        <p:nvSpPr>
          <p:cNvPr id="651" name="Google Shape;651;p37"/>
          <p:cNvSpPr txBox="1"/>
          <p:nvPr/>
        </p:nvSpPr>
        <p:spPr>
          <a:xfrm>
            <a:off x="6092456" y="2992321"/>
            <a:ext cx="161614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ALGORITHMS</a:t>
            </a:r>
            <a:endParaRPr dirty="0"/>
          </a:p>
        </p:txBody>
      </p:sp>
      <p:sp>
        <p:nvSpPr>
          <p:cNvPr id="652" name="Google Shape;652;p37"/>
          <p:cNvSpPr txBox="1"/>
          <p:nvPr/>
        </p:nvSpPr>
        <p:spPr>
          <a:xfrm>
            <a:off x="1826581" y="1232123"/>
            <a:ext cx="4148917" cy="3970277"/>
          </a:xfrm>
          <a:prstGeom prst="rect">
            <a:avLst/>
          </a:prstGeom>
          <a:noFill/>
          <a:ln>
            <a:noFill/>
          </a:ln>
        </p:spPr>
        <p:txBody>
          <a:bodyPr spcFirstLastPara="1" wrap="square" lIns="91425" tIns="45700" rIns="91425" bIns="45700" anchor="t" anchorCtr="0">
            <a:spAutoFit/>
          </a:bodyPr>
          <a:lstStyle/>
          <a:p>
            <a:pPr marL="171450" indent="-171450" algn="l">
              <a:buFont typeface="Wingdings" panose="05000000000000000000" pitchFamily="2" charset="2"/>
              <a:buChar char="q"/>
            </a:pPr>
            <a:r>
              <a:rPr lang="en-US" sz="1200" b="1" dirty="0">
                <a:solidFill>
                  <a:schemeClr val="bg2">
                    <a:lumMod val="25000"/>
                  </a:schemeClr>
                </a:solidFill>
                <a:latin typeface="Arial" panose="020B0604020202020204" pitchFamily="34" charset="0"/>
                <a:cs typeface="Arial" panose="020B0604020202020204" pitchFamily="34" charset="0"/>
              </a:rPr>
              <a:t>In countries like India road maintenance is a challenging task. Year after year, the accident rates are increasing due to the up-surging potholes count. </a:t>
            </a:r>
          </a:p>
          <a:p>
            <a:pPr marL="171450" indent="-171450" algn="l">
              <a:buFont typeface="Wingdings" panose="05000000000000000000" pitchFamily="2" charset="2"/>
              <a:buChar char="q"/>
            </a:pPr>
            <a:r>
              <a:rPr lang="en-US" sz="1200" b="1" dirty="0">
                <a:solidFill>
                  <a:schemeClr val="bg2">
                    <a:lumMod val="25000"/>
                  </a:schemeClr>
                </a:solidFill>
                <a:latin typeface="Arial" panose="020B0604020202020204" pitchFamily="34" charset="0"/>
                <a:cs typeface="Arial" panose="020B0604020202020204" pitchFamily="34" charset="0"/>
              </a:rPr>
              <a:t>In recent trends, many approaches proved good results in applying deep learning for different object detection. Convolutional Neural Networks (CNNs) have the ability to learn the art of extracting relevant features from an Image. But in countries like India, there is no potholes dataset available to train the CNN. </a:t>
            </a:r>
          </a:p>
          <a:p>
            <a:pPr marL="171450" indent="-171450" algn="l">
              <a:buFont typeface="Wingdings" panose="05000000000000000000" pitchFamily="2" charset="2"/>
              <a:buChar char="q"/>
            </a:pPr>
            <a:r>
              <a:rPr lang="en-US" sz="1200" b="1" dirty="0">
                <a:solidFill>
                  <a:schemeClr val="bg2">
                    <a:lumMod val="25000"/>
                  </a:schemeClr>
                </a:solidFill>
                <a:latin typeface="Arial" panose="020B0604020202020204" pitchFamily="34" charset="0"/>
                <a:cs typeface="Arial" panose="020B0604020202020204" pitchFamily="34" charset="0"/>
              </a:rPr>
              <a:t>In this paper, a new 1500 image dataset has been created on Indian roads. The dataset is annotated and trained using YOLO (You Only Look Once). </a:t>
            </a:r>
          </a:p>
          <a:p>
            <a:pPr marL="171450" indent="-171450" algn="l">
              <a:buFont typeface="Wingdings" panose="05000000000000000000" pitchFamily="2" charset="2"/>
              <a:buChar char="q"/>
            </a:pPr>
            <a:r>
              <a:rPr lang="en-US" sz="1200" b="1" dirty="0">
                <a:solidFill>
                  <a:schemeClr val="bg2">
                    <a:lumMod val="25000"/>
                  </a:schemeClr>
                </a:solidFill>
                <a:latin typeface="Arial" panose="020B0604020202020204" pitchFamily="34" charset="0"/>
                <a:cs typeface="Arial" panose="020B0604020202020204" pitchFamily="34" charset="0"/>
              </a:rPr>
              <a:t>The new dataset is trained on YOLOv3, YOLOv2, YOLOv3-tiny, and the results are compared. The results are evaluated based on the precision and recall etc. The model is tested on different pothole images and it detects with a reasonable accuracy</a:t>
            </a:r>
            <a:endParaRPr lang="en-US" sz="1200" b="1" i="0" dirty="0">
              <a:solidFill>
                <a:schemeClr val="bg2">
                  <a:lumMod val="25000"/>
                </a:schemeClr>
              </a:solidFill>
              <a:effectLst/>
              <a:latin typeface="Arial" panose="020B0604020202020204" pitchFamily="34" charset="0"/>
              <a:cs typeface="Arial" panose="020B0604020202020204" pitchFamily="34" charset="0"/>
            </a:endParaRPr>
          </a:p>
          <a:p>
            <a:r>
              <a:rPr lang="en-US" sz="1200" b="1" i="0" dirty="0">
                <a:solidFill>
                  <a:schemeClr val="bg2">
                    <a:lumMod val="25000"/>
                  </a:schemeClr>
                </a:solidFill>
                <a:effectLst/>
                <a:latin typeface="Arial" panose="020B0604020202020204" pitchFamily="34" charset="0"/>
                <a:cs typeface="Arial" panose="020B0604020202020204" pitchFamily="34" charset="0"/>
              </a:rPr>
              <a:t/>
            </a:r>
            <a:br>
              <a:rPr lang="en-US" sz="1200" b="1" i="0" dirty="0">
                <a:solidFill>
                  <a:schemeClr val="bg2">
                    <a:lumMod val="25000"/>
                  </a:schemeClr>
                </a:solidFill>
                <a:effectLst/>
                <a:latin typeface="Arial" panose="020B0604020202020204" pitchFamily="34" charset="0"/>
                <a:cs typeface="Arial" panose="020B0604020202020204" pitchFamily="34" charset="0"/>
              </a:rPr>
            </a:br>
            <a:endParaRPr sz="1200" b="1" dirty="0">
              <a:solidFill>
                <a:schemeClr val="bg2">
                  <a:lumMod val="25000"/>
                </a:schemeClr>
              </a:solidFill>
              <a:latin typeface="Arial" panose="020B0604020202020204" pitchFamily="34" charset="0"/>
              <a:cs typeface="Arial" panose="020B0604020202020204" pitchFamily="34" charset="0"/>
            </a:endParaRPr>
          </a:p>
        </p:txBody>
      </p:sp>
      <p:sp>
        <p:nvSpPr>
          <p:cNvPr id="653" name="Google Shape;653;p37"/>
          <p:cNvSpPr txBox="1"/>
          <p:nvPr/>
        </p:nvSpPr>
        <p:spPr>
          <a:xfrm>
            <a:off x="6018029" y="1293480"/>
            <a:ext cx="2876547" cy="95406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q"/>
            </a:pPr>
            <a:r>
              <a:rPr lang="en-US" sz="1400" b="1" dirty="0">
                <a:solidFill>
                  <a:schemeClr val="tx2">
                    <a:lumMod val="75000"/>
                  </a:schemeClr>
                </a:solidFill>
                <a:latin typeface="Arial" panose="020B0604020202020204" pitchFamily="34" charset="0"/>
                <a:cs typeface="Arial" panose="020B0604020202020204" pitchFamily="34" charset="0"/>
              </a:rPr>
              <a:t>The quality of the images is taken care of as it plays a major role in the deep learning process.</a:t>
            </a:r>
            <a:endParaRPr b="1" dirty="0">
              <a:solidFill>
                <a:schemeClr val="tx2">
                  <a:lumMod val="75000"/>
                </a:schemeClr>
              </a:solidFill>
              <a:latin typeface="Arial" panose="020B0604020202020204" pitchFamily="34" charset="0"/>
              <a:cs typeface="Arial" panose="020B0604020202020204" pitchFamily="34" charset="0"/>
            </a:endParaRPr>
          </a:p>
        </p:txBody>
      </p:sp>
      <p:sp>
        <p:nvSpPr>
          <p:cNvPr id="654" name="Google Shape;654;p37"/>
          <p:cNvSpPr txBox="1"/>
          <p:nvPr/>
        </p:nvSpPr>
        <p:spPr>
          <a:xfrm>
            <a:off x="6026445" y="3436988"/>
            <a:ext cx="2786170" cy="52318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IN" sz="1400" b="1" dirty="0">
                <a:solidFill>
                  <a:schemeClr val="tx2">
                    <a:lumMod val="75000"/>
                  </a:schemeClr>
                </a:solidFill>
                <a:latin typeface="Arial" panose="020B0604020202020204" pitchFamily="34" charset="0"/>
                <a:cs typeface="Arial" panose="020B0604020202020204" pitchFamily="34" charset="0"/>
              </a:rPr>
              <a:t>YOLO with different versions.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837" name="Google Shape;837;p46"/>
          <p:cNvCxnSpPr/>
          <p:nvPr/>
        </p:nvCxnSpPr>
        <p:spPr>
          <a:xfrm>
            <a:off x="4647476" y="778933"/>
            <a:ext cx="0" cy="4364567"/>
          </a:xfrm>
          <a:prstGeom prst="straightConnector1">
            <a:avLst/>
          </a:prstGeom>
          <a:noFill/>
          <a:ln w="38100" cap="flat" cmpd="sng">
            <a:solidFill>
              <a:srgbClr val="3C3D40"/>
            </a:solidFill>
            <a:prstDash val="solid"/>
            <a:round/>
            <a:headEnd type="none" w="sm" len="sm"/>
            <a:tailEnd type="none" w="sm" len="sm"/>
          </a:ln>
        </p:spPr>
      </p:cxnSp>
      <p:cxnSp>
        <p:nvCxnSpPr>
          <p:cNvPr id="838" name="Google Shape;838;p46"/>
          <p:cNvCxnSpPr/>
          <p:nvPr/>
        </p:nvCxnSpPr>
        <p:spPr>
          <a:xfrm>
            <a:off x="0" y="778933"/>
            <a:ext cx="9144000" cy="0"/>
          </a:xfrm>
          <a:prstGeom prst="straightConnector1">
            <a:avLst/>
          </a:prstGeom>
          <a:noFill/>
          <a:ln w="38100" cap="flat" cmpd="sng">
            <a:solidFill>
              <a:srgbClr val="3C3D40"/>
            </a:solidFill>
            <a:prstDash val="solid"/>
            <a:round/>
            <a:headEnd type="none" w="sm" len="sm"/>
            <a:tailEnd type="none" w="sm" len="sm"/>
          </a:ln>
        </p:spPr>
      </p:cxnSp>
      <p:sp>
        <p:nvSpPr>
          <p:cNvPr id="842" name="Google Shape;842;p46"/>
          <p:cNvSpPr txBox="1"/>
          <p:nvPr/>
        </p:nvSpPr>
        <p:spPr>
          <a:xfrm>
            <a:off x="1110267" y="98564"/>
            <a:ext cx="7692887" cy="46783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000" b="1" i="0" u="sng" strike="noStrike" cap="none" dirty="0">
                <a:solidFill>
                  <a:schemeClr val="bg2">
                    <a:lumMod val="25000"/>
                  </a:schemeClr>
                </a:solidFill>
                <a:latin typeface="Arial Black"/>
                <a:ea typeface="Arial Black"/>
                <a:cs typeface="Arial Black"/>
                <a:sym typeface="Arial Black"/>
              </a:rPr>
              <a:t>Similarities and Differences</a:t>
            </a:r>
            <a:endParaRPr sz="2000" b="0" i="0" u="sng" strike="noStrike" cap="none" dirty="0">
              <a:solidFill>
                <a:schemeClr val="bg2">
                  <a:lumMod val="25000"/>
                </a:schemeClr>
              </a:solidFill>
              <a:latin typeface="Arial"/>
              <a:ea typeface="Arial"/>
              <a:cs typeface="Arial"/>
              <a:sym typeface="Arial"/>
            </a:endParaRPr>
          </a:p>
        </p:txBody>
      </p:sp>
      <p:sp>
        <p:nvSpPr>
          <p:cNvPr id="844" name="Google Shape;844;p46"/>
          <p:cNvSpPr txBox="1"/>
          <p:nvPr/>
        </p:nvSpPr>
        <p:spPr>
          <a:xfrm>
            <a:off x="1243013" y="937142"/>
            <a:ext cx="2307431" cy="369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SIMILARITIES</a:t>
            </a:r>
            <a:endParaRPr u="sng" dirty="0"/>
          </a:p>
        </p:txBody>
      </p:sp>
      <p:sp>
        <p:nvSpPr>
          <p:cNvPr id="845" name="Google Shape;845;p46"/>
          <p:cNvSpPr txBox="1"/>
          <p:nvPr/>
        </p:nvSpPr>
        <p:spPr>
          <a:xfrm>
            <a:off x="4872043" y="961981"/>
            <a:ext cx="4057470" cy="369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DIFFERENCES</a:t>
            </a:r>
            <a:endParaRPr u="sng" dirty="0"/>
          </a:p>
        </p:txBody>
      </p:sp>
      <p:sp>
        <p:nvSpPr>
          <p:cNvPr id="847" name="Google Shape;847;p46"/>
          <p:cNvSpPr txBox="1"/>
          <p:nvPr/>
        </p:nvSpPr>
        <p:spPr>
          <a:xfrm>
            <a:off x="150953" y="1352484"/>
            <a:ext cx="4202629" cy="1661953"/>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600"/>
            </a:pPr>
            <a:endParaRPr lang="en-IN" sz="1400" b="1" dirty="0">
              <a:solidFill>
                <a:schemeClr val="tx2">
                  <a:lumMod val="75000"/>
                </a:schemeClr>
              </a:solidFill>
              <a:latin typeface="Arial" panose="020B0604020202020204" pitchFamily="34" charset="0"/>
              <a:cs typeface="Arial" panose="020B0604020202020204" pitchFamily="34" charset="0"/>
            </a:endParaRPr>
          </a:p>
          <a:p>
            <a:pPr marR="0" lvl="0" algn="l" rtl="0">
              <a:lnSpc>
                <a:spcPct val="100000"/>
              </a:lnSpc>
              <a:spcBef>
                <a:spcPts val="0"/>
              </a:spcBef>
              <a:spcAft>
                <a:spcPts val="0"/>
              </a:spcAft>
              <a:buClr>
                <a:srgbClr val="000000"/>
              </a:buClr>
              <a:buSzPts val="1600"/>
            </a:pPr>
            <a:endParaRPr sz="1400" b="1" dirty="0">
              <a:solidFill>
                <a:schemeClr val="tx2">
                  <a:lumMod val="75000"/>
                </a:schemeClr>
              </a:solidFill>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r>
              <a:rPr lang="en-US" sz="1400" b="1" dirty="0">
                <a:solidFill>
                  <a:schemeClr val="tx2">
                    <a:lumMod val="75000"/>
                  </a:schemeClr>
                </a:solidFill>
                <a:latin typeface="Arial" panose="020B0604020202020204" pitchFamily="34" charset="0"/>
                <a:cs typeface="Arial" panose="020B0604020202020204" pitchFamily="34" charset="0"/>
              </a:rPr>
              <a:t> Totally 1500 image dataset is trained using various versions of YOLO. </a:t>
            </a:r>
          </a:p>
          <a:p>
            <a:pPr marL="285750" marR="0" lvl="0" indent="-285750" algn="l" rtl="0">
              <a:lnSpc>
                <a:spcPct val="100000"/>
              </a:lnSpc>
              <a:spcBef>
                <a:spcPts val="0"/>
              </a:spcBef>
              <a:spcAft>
                <a:spcPts val="0"/>
              </a:spcAft>
              <a:buClr>
                <a:srgbClr val="000000"/>
              </a:buClr>
              <a:buSzPts val="1600"/>
              <a:buFont typeface="Noto Sans Symbols"/>
              <a:buChar char="❑"/>
            </a:pPr>
            <a:r>
              <a:rPr lang="en-US" sz="1400" b="1" dirty="0">
                <a:solidFill>
                  <a:schemeClr val="tx2">
                    <a:lumMod val="75000"/>
                  </a:schemeClr>
                </a:solidFill>
                <a:latin typeface="Arial" panose="020B0604020202020204" pitchFamily="34" charset="0"/>
                <a:cs typeface="Arial" panose="020B0604020202020204" pitchFamily="34" charset="0"/>
              </a:rPr>
              <a:t>Furthermore, the mean average precision is improved by making suitable architectural changes. </a:t>
            </a:r>
          </a:p>
        </p:txBody>
      </p:sp>
      <p:sp>
        <p:nvSpPr>
          <p:cNvPr id="848" name="Google Shape;848;p46"/>
          <p:cNvSpPr txBox="1"/>
          <p:nvPr/>
        </p:nvSpPr>
        <p:spPr>
          <a:xfrm>
            <a:off x="4814893" y="1825945"/>
            <a:ext cx="4411116" cy="166195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US" sz="1400" b="1" dirty="0">
                <a:solidFill>
                  <a:schemeClr val="tx2">
                    <a:lumMod val="75000"/>
                  </a:schemeClr>
                </a:solidFill>
                <a:latin typeface="Arial" panose="020B0604020202020204" pitchFamily="34" charset="0"/>
                <a:cs typeface="Arial" panose="020B0604020202020204" pitchFamily="34" charset="0"/>
              </a:rPr>
              <a:t>The results are evaluated based on the map , precision and recall . </a:t>
            </a:r>
          </a:p>
          <a:p>
            <a:pPr marL="285750" marR="0" lvl="0" indent="-285750" algn="l" rtl="0">
              <a:lnSpc>
                <a:spcPct val="100000"/>
              </a:lnSpc>
              <a:spcBef>
                <a:spcPts val="0"/>
              </a:spcBef>
              <a:spcAft>
                <a:spcPts val="0"/>
              </a:spcAft>
              <a:buClr>
                <a:srgbClr val="000000"/>
              </a:buClr>
              <a:buSzPts val="1600"/>
              <a:buFont typeface="Noto Sans Symbols"/>
              <a:buChar char="❑"/>
            </a:pPr>
            <a:r>
              <a:rPr lang="en-US" sz="1400" b="1" dirty="0">
                <a:solidFill>
                  <a:schemeClr val="tx2">
                    <a:lumMod val="75000"/>
                  </a:schemeClr>
                </a:solidFill>
                <a:latin typeface="Arial" panose="020B0604020202020204" pitchFamily="34" charset="0"/>
                <a:cs typeface="Arial" panose="020B0604020202020204" pitchFamily="34" charset="0"/>
              </a:rPr>
              <a:t>The model is tested on different pothole images and it detects with a reasonable accuracy</a:t>
            </a:r>
            <a:endParaRPr lang="en-US" sz="1400" b="1" i="0" dirty="0">
              <a:solidFill>
                <a:schemeClr val="tx2">
                  <a:lumMod val="75000"/>
                </a:schemeClr>
              </a:solidFill>
              <a:effectLst/>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endParaRPr lang="en-US" sz="1400" b="1" dirty="0">
              <a:solidFill>
                <a:schemeClr val="tx2">
                  <a:lumMod val="75000"/>
                </a:schemeClr>
              </a:solidFill>
            </a:endParaRPr>
          </a:p>
          <a:p>
            <a:pPr marL="285750" marR="0" lvl="0" indent="-285750" algn="l" rtl="0">
              <a:lnSpc>
                <a:spcPct val="100000"/>
              </a:lnSpc>
              <a:spcBef>
                <a:spcPts val="0"/>
              </a:spcBef>
              <a:spcAft>
                <a:spcPts val="0"/>
              </a:spcAft>
              <a:buClr>
                <a:srgbClr val="000000"/>
              </a:buClr>
              <a:buSzPts val="1600"/>
              <a:buFont typeface="Noto Sans Symbols"/>
              <a:buChar char="❑"/>
            </a:pPr>
            <a:endParaRPr lang="en-IN" dirty="0">
              <a:solidFill>
                <a:schemeClr val="tx2">
                  <a:lumMod val="75000"/>
                </a:schemeClr>
              </a:solidFill>
            </a:endParaRPr>
          </a:p>
        </p:txBody>
      </p:sp>
      <p:cxnSp>
        <p:nvCxnSpPr>
          <p:cNvPr id="852" name="Google Shape;852;p46"/>
          <p:cNvCxnSpPr/>
          <p:nvPr/>
        </p:nvCxnSpPr>
        <p:spPr>
          <a:xfrm>
            <a:off x="0" y="1467293"/>
            <a:ext cx="9144000" cy="0"/>
          </a:xfrm>
          <a:prstGeom prst="straightConnector1">
            <a:avLst/>
          </a:prstGeom>
          <a:noFill/>
          <a:ln w="19050" cap="flat" cmpd="sng">
            <a:solidFill>
              <a:srgbClr val="3C3D40"/>
            </a:solidFill>
            <a:prstDash val="solid"/>
            <a:round/>
            <a:headEnd type="none" w="sm" len="sm"/>
            <a:tailEnd type="none" w="sm" len="sm"/>
          </a:ln>
        </p:spPr>
      </p:cxnSp>
    </p:spTree>
    <p:extLst>
      <p:ext uri="{BB962C8B-B14F-4D97-AF65-F5344CB8AC3E}">
        <p14:creationId xmlns:p14="http://schemas.microsoft.com/office/powerpoint/2010/main" val="35257807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619" name="Google Shape;619;p36"/>
          <p:cNvCxnSpPr/>
          <p:nvPr/>
        </p:nvCxnSpPr>
        <p:spPr>
          <a:xfrm>
            <a:off x="1789921"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20" name="Google Shape;620;p36"/>
          <p:cNvCxnSpPr/>
          <p:nvPr/>
        </p:nvCxnSpPr>
        <p:spPr>
          <a:xfrm>
            <a:off x="0" y="871870"/>
            <a:ext cx="9144000" cy="0"/>
          </a:xfrm>
          <a:prstGeom prst="straightConnector1">
            <a:avLst/>
          </a:prstGeom>
          <a:noFill/>
          <a:ln w="38100" cap="flat" cmpd="sng">
            <a:solidFill>
              <a:srgbClr val="3C3D40"/>
            </a:solidFill>
            <a:prstDash val="solid"/>
            <a:round/>
            <a:headEnd type="none" w="sm" len="sm"/>
            <a:tailEnd type="none" w="sm" len="sm"/>
          </a:ln>
        </p:spPr>
      </p:cxnSp>
      <p:sp>
        <p:nvSpPr>
          <p:cNvPr id="621" name="Google Shape;621;p36"/>
          <p:cNvSpPr txBox="1"/>
          <p:nvPr/>
        </p:nvSpPr>
        <p:spPr>
          <a:xfrm>
            <a:off x="321466" y="185396"/>
            <a:ext cx="8360291" cy="80499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u="sng" dirty="0">
                <a:solidFill>
                  <a:schemeClr val="bg2">
                    <a:lumMod val="25000"/>
                  </a:schemeClr>
                </a:solidFill>
              </a:rPr>
              <a:t>DETECTION OF ROADS POTHOLES USING YOLOV4 </a:t>
            </a:r>
            <a:endParaRPr lang="en-US" sz="2400" b="1" i="0" u="sng" strike="noStrike" cap="none" dirty="0">
              <a:solidFill>
                <a:schemeClr val="bg2">
                  <a:lumMod val="25000"/>
                </a:schemeClr>
              </a:solidFill>
              <a:latin typeface="Arial" panose="020B0604020202020204" pitchFamily="34" charset="0"/>
              <a:ea typeface="Arial"/>
              <a:cs typeface="Arial" panose="020B0604020202020204" pitchFamily="34" charset="0"/>
              <a:sym typeface="Arial"/>
            </a:endParaRPr>
          </a:p>
        </p:txBody>
      </p:sp>
      <p:sp>
        <p:nvSpPr>
          <p:cNvPr id="622" name="Google Shape;622;p36"/>
          <p:cNvSpPr txBox="1"/>
          <p:nvPr/>
        </p:nvSpPr>
        <p:spPr>
          <a:xfrm>
            <a:off x="36937" y="871870"/>
            <a:ext cx="1658676"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chemeClr val="bg2">
                    <a:lumMod val="25000"/>
                  </a:schemeClr>
                </a:solidFill>
                <a:latin typeface="Arial"/>
                <a:ea typeface="Arial"/>
                <a:cs typeface="Arial"/>
                <a:sym typeface="Arial"/>
              </a:rPr>
              <a:t>JOURNAL</a:t>
            </a:r>
            <a:r>
              <a:rPr lang="en-IN" sz="1600" b="1" i="0" u="none" strike="noStrike" cap="none" dirty="0">
                <a:solidFill>
                  <a:schemeClr val="bg2">
                    <a:lumMod val="25000"/>
                  </a:schemeClr>
                </a:solidFill>
                <a:latin typeface="Arial"/>
                <a:ea typeface="Arial"/>
                <a:cs typeface="Arial"/>
                <a:sym typeface="Arial"/>
              </a:rPr>
              <a:t>:</a:t>
            </a:r>
            <a:endParaRPr lang="en-IN" sz="1400" b="1" i="0" u="none" strike="noStrike" cap="none" dirty="0">
              <a:solidFill>
                <a:schemeClr val="bg2">
                  <a:lumMod val="25000"/>
                </a:schemeClr>
              </a:solidFill>
              <a:latin typeface="Arial"/>
              <a:ea typeface="Arial"/>
              <a:cs typeface="Arial"/>
              <a:sym typeface="Arial"/>
            </a:endParaRPr>
          </a:p>
          <a:p>
            <a:pPr marL="0" marR="0" lvl="0" indent="0" algn="l" rtl="0">
              <a:lnSpc>
                <a:spcPct val="100000"/>
              </a:lnSpc>
              <a:spcBef>
                <a:spcPts val="0"/>
              </a:spcBef>
              <a:spcAft>
                <a:spcPts val="0"/>
              </a:spcAft>
              <a:buNone/>
            </a:pPr>
            <a:r>
              <a:rPr lang="en-IN" sz="1400" b="1" dirty="0">
                <a:solidFill>
                  <a:schemeClr val="bg2">
                    <a:lumMod val="25000"/>
                  </a:schemeClr>
                </a:solidFill>
                <a:latin typeface="Arial"/>
                <a:cs typeface="Arial"/>
                <a:sym typeface="Arial"/>
              </a:rPr>
              <a:t>IEEE</a:t>
            </a:r>
            <a:endParaRPr dirty="0">
              <a:solidFill>
                <a:schemeClr val="bg2">
                  <a:lumMod val="25000"/>
                </a:schemeClr>
              </a:solidFill>
            </a:endParaRPr>
          </a:p>
        </p:txBody>
      </p:sp>
      <p:sp>
        <p:nvSpPr>
          <p:cNvPr id="624" name="Google Shape;624;p36"/>
          <p:cNvSpPr txBox="1"/>
          <p:nvPr/>
        </p:nvSpPr>
        <p:spPr>
          <a:xfrm>
            <a:off x="155058" y="3179135"/>
            <a:ext cx="1471721" cy="984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LINK:</a:t>
            </a:r>
            <a:endParaRPr lang="en-IN" sz="1400" b="1" i="0" u="sng" strike="noStrike" cap="none" dirty="0">
              <a:solidFill>
                <a:schemeClr val="tx1">
                  <a:lumMod val="85000"/>
                  <a:lumOff val="15000"/>
                </a:schemeClr>
              </a:solidFill>
              <a:latin typeface="Arial"/>
              <a:ea typeface="Arial"/>
              <a:cs typeface="Arial"/>
              <a:sym typeface="Arial"/>
            </a:endParaRPr>
          </a:p>
          <a:p>
            <a:pPr marL="0" marR="0" lvl="0" indent="0" algn="l" rtl="0">
              <a:lnSpc>
                <a:spcPct val="100000"/>
              </a:lnSpc>
              <a:spcBef>
                <a:spcPts val="0"/>
              </a:spcBef>
              <a:spcAft>
                <a:spcPts val="0"/>
              </a:spcAft>
              <a:buNone/>
            </a:pPr>
            <a:r>
              <a:rPr lang="en-IN" sz="1400" i="0" u="sng" strike="noStrike" cap="none" dirty="0">
                <a:solidFill>
                  <a:srgbClr val="0070C0"/>
                </a:solidFill>
                <a:latin typeface="Arial"/>
                <a:ea typeface="Arial"/>
                <a:cs typeface="Arial"/>
                <a:sym typeface="Arial"/>
              </a:rPr>
              <a:t>https://ieeexplore.ieee.org/document/9351373</a:t>
            </a:r>
          </a:p>
        </p:txBody>
      </p:sp>
      <p:cxnSp>
        <p:nvCxnSpPr>
          <p:cNvPr id="625" name="Google Shape;625;p36"/>
          <p:cNvCxnSpPr/>
          <p:nvPr/>
        </p:nvCxnSpPr>
        <p:spPr>
          <a:xfrm>
            <a:off x="5975498"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26" name="Google Shape;626;p36"/>
          <p:cNvCxnSpPr/>
          <p:nvPr/>
        </p:nvCxnSpPr>
        <p:spPr>
          <a:xfrm>
            <a:off x="5975498" y="3054249"/>
            <a:ext cx="3168502" cy="0"/>
          </a:xfrm>
          <a:prstGeom prst="straightConnector1">
            <a:avLst/>
          </a:prstGeom>
          <a:noFill/>
          <a:ln w="38100" cap="flat" cmpd="sng">
            <a:solidFill>
              <a:srgbClr val="3C3D40"/>
            </a:solidFill>
            <a:prstDash val="solid"/>
            <a:round/>
            <a:headEnd type="none" w="sm" len="sm"/>
            <a:tailEnd type="none" w="sm" len="sm"/>
          </a:ln>
        </p:spPr>
      </p:cxnSp>
      <p:sp>
        <p:nvSpPr>
          <p:cNvPr id="627" name="Google Shape;627;p36"/>
          <p:cNvSpPr txBox="1"/>
          <p:nvPr/>
        </p:nvSpPr>
        <p:spPr>
          <a:xfrm>
            <a:off x="1851113" y="857601"/>
            <a:ext cx="205429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sng" strike="noStrike" cap="none" dirty="0">
                <a:solidFill>
                  <a:schemeClr val="tx1">
                    <a:lumMod val="75000"/>
                    <a:lumOff val="25000"/>
                  </a:schemeClr>
                </a:solidFill>
                <a:latin typeface="Arial"/>
                <a:ea typeface="Arial"/>
                <a:cs typeface="Arial"/>
                <a:sym typeface="Arial"/>
              </a:rPr>
              <a:t>SUMMARY </a:t>
            </a:r>
            <a:endParaRPr dirty="0">
              <a:solidFill>
                <a:schemeClr val="tx1">
                  <a:lumMod val="75000"/>
                  <a:lumOff val="25000"/>
                </a:schemeClr>
              </a:solidFill>
            </a:endParaRPr>
          </a:p>
        </p:txBody>
      </p:sp>
      <p:sp>
        <p:nvSpPr>
          <p:cNvPr id="628" name="Google Shape;628;p36"/>
          <p:cNvSpPr txBox="1"/>
          <p:nvPr/>
        </p:nvSpPr>
        <p:spPr>
          <a:xfrm>
            <a:off x="6019924" y="888379"/>
            <a:ext cx="127591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FINDINGS</a:t>
            </a:r>
            <a:endParaRPr dirty="0"/>
          </a:p>
        </p:txBody>
      </p:sp>
      <p:sp>
        <p:nvSpPr>
          <p:cNvPr id="629" name="Google Shape;629;p36"/>
          <p:cNvSpPr txBox="1"/>
          <p:nvPr/>
        </p:nvSpPr>
        <p:spPr>
          <a:xfrm>
            <a:off x="6081824" y="3120676"/>
            <a:ext cx="213000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u="sng" dirty="0">
                <a:solidFill>
                  <a:srgbClr val="3C3D40"/>
                </a:solidFill>
                <a:latin typeface="Arial"/>
                <a:cs typeface="Arial"/>
                <a:sym typeface="Arial"/>
              </a:rPr>
              <a:t>METHODOLOGY</a:t>
            </a:r>
            <a:endParaRPr dirty="0"/>
          </a:p>
        </p:txBody>
      </p:sp>
      <p:sp>
        <p:nvSpPr>
          <p:cNvPr id="630" name="Google Shape;630;p36"/>
          <p:cNvSpPr txBox="1"/>
          <p:nvPr/>
        </p:nvSpPr>
        <p:spPr>
          <a:xfrm>
            <a:off x="1821211" y="1173953"/>
            <a:ext cx="4047962" cy="3785611"/>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Font typeface="Wingdings" panose="05000000000000000000" pitchFamily="2" charset="2"/>
              <a:buChar char="q"/>
            </a:pPr>
            <a:r>
              <a:rPr lang="en-US" sz="1200" b="1" i="0" dirty="0">
                <a:solidFill>
                  <a:srgbClr val="333333"/>
                </a:solidFill>
                <a:effectLst/>
                <a:latin typeface="Arial" panose="020B0604020202020204" pitchFamily="34" charset="0"/>
              </a:rPr>
              <a:t>Road connectivity is most important for developing </a:t>
            </a:r>
            <a:r>
              <a:rPr lang="en-US" sz="1200" b="1" dirty="0">
                <a:solidFill>
                  <a:srgbClr val="333333"/>
                </a:solidFill>
                <a:latin typeface="Arial" panose="020B0604020202020204" pitchFamily="34" charset="0"/>
              </a:rPr>
              <a:t>n</a:t>
            </a:r>
            <a:r>
              <a:rPr lang="en-US" sz="1200" b="1" i="0" dirty="0">
                <a:solidFill>
                  <a:srgbClr val="333333"/>
                </a:solidFill>
                <a:effectLst/>
                <a:latin typeface="Arial" panose="020B0604020202020204" pitchFamily="34" charset="0"/>
              </a:rPr>
              <a:t>ations. A great challenge is to detect road damage which manually causes huge costs by putting different resources, such as technical devices. </a:t>
            </a:r>
          </a:p>
          <a:p>
            <a:pPr marL="0" marR="0" lvl="0" indent="0" algn="just" rtl="0">
              <a:lnSpc>
                <a:spcPct val="100000"/>
              </a:lnSpc>
              <a:spcBef>
                <a:spcPts val="0"/>
              </a:spcBef>
              <a:spcAft>
                <a:spcPts val="0"/>
              </a:spcAft>
              <a:buNone/>
            </a:pPr>
            <a:endParaRPr lang="en-US" sz="1200" b="1" dirty="0">
              <a:solidFill>
                <a:srgbClr val="333333"/>
              </a:solidFill>
              <a:latin typeface="Arial" panose="020B0604020202020204" pitchFamily="34" charset="0"/>
            </a:endParaRPr>
          </a:p>
          <a:p>
            <a:pPr marL="171450" marR="0" lvl="0" indent="-171450" algn="just" rtl="0">
              <a:lnSpc>
                <a:spcPct val="100000"/>
              </a:lnSpc>
              <a:spcBef>
                <a:spcPts val="0"/>
              </a:spcBef>
              <a:spcAft>
                <a:spcPts val="0"/>
              </a:spcAft>
              <a:buFont typeface="Wingdings" panose="05000000000000000000" pitchFamily="2" charset="2"/>
              <a:buChar char="q"/>
            </a:pPr>
            <a:r>
              <a:rPr lang="en-US" sz="1200" b="1" i="0" dirty="0">
                <a:solidFill>
                  <a:srgbClr val="333333"/>
                </a:solidFill>
                <a:effectLst/>
                <a:latin typeface="Arial" panose="020B0604020202020204" pitchFamily="34" charset="0"/>
              </a:rPr>
              <a:t>A country like India where transportation is a lifeline for the economy. It has seen that most of the road damages arises due to potholes.</a:t>
            </a:r>
          </a:p>
          <a:p>
            <a:pPr marL="0" marR="0" lvl="0" indent="0" algn="just" rtl="0">
              <a:lnSpc>
                <a:spcPct val="100000"/>
              </a:lnSpc>
              <a:spcBef>
                <a:spcPts val="0"/>
              </a:spcBef>
              <a:spcAft>
                <a:spcPts val="0"/>
              </a:spcAft>
              <a:buNone/>
            </a:pPr>
            <a:endParaRPr lang="en-US" sz="1200" b="1" dirty="0">
              <a:solidFill>
                <a:srgbClr val="333333"/>
              </a:solidFill>
              <a:latin typeface="Arial" panose="020B0604020202020204" pitchFamily="34" charset="0"/>
            </a:endParaRPr>
          </a:p>
          <a:p>
            <a:pPr marL="171450" marR="0" lvl="0" indent="-171450" algn="just" rtl="0">
              <a:lnSpc>
                <a:spcPct val="100000"/>
              </a:lnSpc>
              <a:spcBef>
                <a:spcPts val="0"/>
              </a:spcBef>
              <a:spcAft>
                <a:spcPts val="0"/>
              </a:spcAft>
              <a:buFont typeface="Wingdings" panose="05000000000000000000" pitchFamily="2" charset="2"/>
              <a:buChar char="q"/>
            </a:pPr>
            <a:r>
              <a:rPr lang="en-US" sz="1200" b="1" i="0" dirty="0">
                <a:solidFill>
                  <a:srgbClr val="333333"/>
                </a:solidFill>
                <a:effectLst/>
                <a:latin typeface="Arial" panose="020B0604020202020204" pitchFamily="34" charset="0"/>
              </a:rPr>
              <a:t> Cost effective approach has to be considered to detect potholes. CNN has ability to extract the relevant features from image or video based datasets. </a:t>
            </a:r>
          </a:p>
          <a:p>
            <a:pPr marL="171450" marR="0" lvl="0" indent="-171450" algn="just" rtl="0">
              <a:lnSpc>
                <a:spcPct val="100000"/>
              </a:lnSpc>
              <a:spcBef>
                <a:spcPts val="0"/>
              </a:spcBef>
              <a:spcAft>
                <a:spcPts val="0"/>
              </a:spcAft>
              <a:buFont typeface="Wingdings" panose="05000000000000000000" pitchFamily="2" charset="2"/>
              <a:buChar char="q"/>
            </a:pPr>
            <a:endParaRPr lang="en-US" sz="1200" b="1" dirty="0">
              <a:solidFill>
                <a:srgbClr val="333333"/>
              </a:solidFill>
              <a:latin typeface="Arial" panose="020B0604020202020204" pitchFamily="34" charset="0"/>
            </a:endParaRPr>
          </a:p>
          <a:p>
            <a:pPr marL="171450" marR="0" lvl="0" indent="-171450" algn="just" rtl="0">
              <a:lnSpc>
                <a:spcPct val="100000"/>
              </a:lnSpc>
              <a:spcBef>
                <a:spcPts val="0"/>
              </a:spcBef>
              <a:spcAft>
                <a:spcPts val="0"/>
              </a:spcAft>
              <a:buFont typeface="Wingdings" panose="05000000000000000000" pitchFamily="2" charset="2"/>
              <a:buChar char="q"/>
            </a:pPr>
            <a:r>
              <a:rPr lang="en-US" sz="1200" b="1" i="0" dirty="0">
                <a:solidFill>
                  <a:srgbClr val="333333"/>
                </a:solidFill>
                <a:effectLst/>
                <a:latin typeface="Arial" panose="020B0604020202020204" pitchFamily="34" charset="0"/>
              </a:rPr>
              <a:t>In this paper, pothole image dataset annotated and trained using YOLOv4 and results were evaluated based on recall, precision and </a:t>
            </a:r>
            <a:r>
              <a:rPr lang="en-US" sz="1200" b="1" dirty="0">
                <a:solidFill>
                  <a:srgbClr val="333333"/>
                </a:solidFill>
                <a:latin typeface="Arial" panose="020B0604020202020204" pitchFamily="34" charset="0"/>
              </a:rPr>
              <a:t>M</a:t>
            </a:r>
            <a:r>
              <a:rPr lang="en-US" sz="1200" b="1" i="0" dirty="0">
                <a:solidFill>
                  <a:srgbClr val="333333"/>
                </a:solidFill>
                <a:effectLst/>
                <a:latin typeface="Arial" panose="020B0604020202020204" pitchFamily="34" charset="0"/>
              </a:rPr>
              <a:t>AP. The model was validated with different set of images and videos based on potholes.</a:t>
            </a:r>
            <a:endParaRPr sz="1200" b="1" i="0" u="none" strike="noStrike" cap="none" dirty="0">
              <a:solidFill>
                <a:schemeClr val="bg2">
                  <a:lumMod val="25000"/>
                </a:schemeClr>
              </a:solidFill>
              <a:latin typeface="Arial" panose="020B0604020202020204" pitchFamily="34" charset="0"/>
              <a:ea typeface="Arial"/>
              <a:cs typeface="Arial" panose="020B0604020202020204" pitchFamily="34" charset="0"/>
              <a:sym typeface="Arial"/>
            </a:endParaRPr>
          </a:p>
        </p:txBody>
      </p:sp>
      <p:sp>
        <p:nvSpPr>
          <p:cNvPr id="631" name="Google Shape;631;p36"/>
          <p:cNvSpPr txBox="1"/>
          <p:nvPr/>
        </p:nvSpPr>
        <p:spPr>
          <a:xfrm>
            <a:off x="5968125" y="1156537"/>
            <a:ext cx="3098185" cy="1815841"/>
          </a:xfrm>
          <a:prstGeom prst="rect">
            <a:avLst/>
          </a:prstGeom>
          <a:noFill/>
          <a:ln>
            <a:noFill/>
          </a:ln>
        </p:spPr>
        <p:txBody>
          <a:bodyPr spcFirstLastPara="1" wrap="square" lIns="91425" tIns="45700" rIns="91425" bIns="45700" anchor="t" anchorCtr="0">
            <a:spAutoFit/>
          </a:bodyPr>
          <a:lstStyle/>
          <a:p>
            <a:pPr marL="285750" marR="0" lvl="0" indent="-285750" rtl="0">
              <a:lnSpc>
                <a:spcPct val="100000"/>
              </a:lnSpc>
              <a:spcBef>
                <a:spcPts val="0"/>
              </a:spcBef>
              <a:spcAft>
                <a:spcPts val="0"/>
              </a:spcAft>
              <a:buClr>
                <a:srgbClr val="000000"/>
              </a:buClr>
              <a:buSzPts val="1400"/>
              <a:buFont typeface="Wingdings" panose="05000000000000000000" pitchFamily="2" charset="2"/>
              <a:buChar char="q"/>
            </a:pPr>
            <a:r>
              <a:rPr lang="en-US" sz="1400" b="1" dirty="0">
                <a:solidFill>
                  <a:schemeClr val="bg2">
                    <a:lumMod val="25000"/>
                  </a:schemeClr>
                </a:solidFill>
                <a:latin typeface="Arial" panose="020B0604020202020204" pitchFamily="34" charset="0"/>
                <a:cs typeface="Arial" panose="020B0604020202020204" pitchFamily="34" charset="0"/>
              </a:rPr>
              <a:t>Mainly accomplished by Deep Learning based YOLOv4 algorithm. </a:t>
            </a:r>
          </a:p>
          <a:p>
            <a:pPr marL="285750" marR="0" lvl="0" indent="-285750" rtl="0">
              <a:lnSpc>
                <a:spcPct val="100000"/>
              </a:lnSpc>
              <a:spcBef>
                <a:spcPts val="0"/>
              </a:spcBef>
              <a:spcAft>
                <a:spcPts val="0"/>
              </a:spcAft>
              <a:buClr>
                <a:srgbClr val="000000"/>
              </a:buClr>
              <a:buSzPts val="1400"/>
              <a:buFont typeface="Wingdings" panose="05000000000000000000" pitchFamily="2" charset="2"/>
              <a:buChar char="q"/>
            </a:pPr>
            <a:r>
              <a:rPr lang="en-US" sz="1400" b="1" dirty="0">
                <a:solidFill>
                  <a:schemeClr val="bg2">
                    <a:lumMod val="25000"/>
                  </a:schemeClr>
                </a:solidFill>
                <a:latin typeface="Arial" panose="020B0604020202020204" pitchFamily="34" charset="0"/>
                <a:cs typeface="Arial" panose="020B0604020202020204" pitchFamily="34" charset="0"/>
              </a:rPr>
              <a:t>The image dataset based trained model is also successfully applied to video samples for the detection of potholes.</a:t>
            </a:r>
            <a:endParaRPr sz="1400" b="1" dirty="0">
              <a:solidFill>
                <a:schemeClr val="bg2">
                  <a:lumMod val="25000"/>
                </a:schemeClr>
              </a:solidFill>
              <a:latin typeface="Arial" panose="020B0604020202020204" pitchFamily="34" charset="0"/>
              <a:cs typeface="Arial" panose="020B0604020202020204" pitchFamily="34" charset="0"/>
            </a:endParaRPr>
          </a:p>
        </p:txBody>
      </p:sp>
      <p:sp>
        <p:nvSpPr>
          <p:cNvPr id="632" name="Google Shape;632;p36"/>
          <p:cNvSpPr txBox="1"/>
          <p:nvPr/>
        </p:nvSpPr>
        <p:spPr>
          <a:xfrm>
            <a:off x="6188149" y="3563855"/>
            <a:ext cx="2658138" cy="73862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1" dirty="0">
                <a:solidFill>
                  <a:schemeClr val="bg2">
                    <a:lumMod val="25000"/>
                  </a:schemeClr>
                </a:solidFill>
                <a:latin typeface="Arial" panose="020B0604020202020204" pitchFamily="34" charset="0"/>
                <a:cs typeface="Arial" panose="020B0604020202020204" pitchFamily="34" charset="0"/>
              </a:rPr>
              <a:t>YOLOv4 object detection algorithm</a:t>
            </a:r>
            <a:r>
              <a:rPr lang="en-IN" sz="1400" b="1" dirty="0">
                <a:solidFill>
                  <a:schemeClr val="bg2">
                    <a:lumMod val="25000"/>
                  </a:schemeClr>
                </a:solidFill>
                <a:latin typeface="Arial" panose="020B0604020202020204" pitchFamily="34" charset="0"/>
                <a:cs typeface="Arial" panose="020B0604020202020204" pitchFamily="34" charset="0"/>
                <a:sym typeface="Arial"/>
              </a:rPr>
              <a:t>.</a:t>
            </a:r>
            <a:endParaRPr lang="en-US" sz="1400" b="1" dirty="0">
              <a:solidFill>
                <a:schemeClr val="bg2">
                  <a:lumMod val="25000"/>
                </a:schemeClr>
              </a:solidFill>
              <a:latin typeface="Arial" panose="020B0604020202020204" pitchFamily="34" charset="0"/>
              <a:cs typeface="Arial" panose="020B0604020202020204" pitchFamily="34" charset="0"/>
            </a:endParaRPr>
          </a:p>
          <a:p>
            <a:pPr marR="0" lvl="0" algn="l" rtl="0">
              <a:lnSpc>
                <a:spcPct val="100000"/>
              </a:lnSpc>
              <a:spcBef>
                <a:spcPts val="0"/>
              </a:spcBef>
              <a:spcAft>
                <a:spcPts val="0"/>
              </a:spcAft>
              <a:buClr>
                <a:srgbClr val="000000"/>
              </a:buClr>
              <a:buSzPts val="1400"/>
            </a:pPr>
            <a:endParaRPr lang="en-IN" sz="1400" b="1" i="0" u="none" strike="noStrike" cap="none" dirty="0">
              <a:solidFill>
                <a:schemeClr val="bg2">
                  <a:lumMod val="25000"/>
                </a:schemeClr>
              </a:solidFill>
              <a:latin typeface="Arial" panose="020B0604020202020204" pitchFamily="34" charset="0"/>
              <a:ea typeface="Arial"/>
              <a:cs typeface="Arial" panose="020B0604020202020204" pitchFamily="34" charset="0"/>
              <a:sym typeface="Arial"/>
            </a:endParaRPr>
          </a:p>
        </p:txBody>
      </p:sp>
      <p:sp>
        <p:nvSpPr>
          <p:cNvPr id="3" name="TextBox 2">
            <a:extLst>
              <a:ext uri="{FF2B5EF4-FFF2-40B4-BE49-F238E27FC236}">
                <a16:creationId xmlns="" xmlns:a16="http://schemas.microsoft.com/office/drawing/2014/main" id="{F06F56BF-2BF9-471F-9530-4102CADCC1E9}"/>
              </a:ext>
            </a:extLst>
          </p:cNvPr>
          <p:cNvSpPr txBox="1"/>
          <p:nvPr/>
        </p:nvSpPr>
        <p:spPr>
          <a:xfrm>
            <a:off x="114741" y="2098032"/>
            <a:ext cx="1543933" cy="584775"/>
          </a:xfrm>
          <a:prstGeom prst="rect">
            <a:avLst/>
          </a:prstGeom>
          <a:noFill/>
        </p:spPr>
        <p:txBody>
          <a:bodyPr wrap="square">
            <a:spAutoFit/>
          </a:bodyPr>
          <a:lstStyle/>
          <a:p>
            <a:pPr marL="0" marR="0" lvl="0" indent="0" algn="l" rtl="0">
              <a:lnSpc>
                <a:spcPct val="100000"/>
              </a:lnSpc>
              <a:spcBef>
                <a:spcPts val="0"/>
              </a:spcBef>
              <a:spcAft>
                <a:spcPts val="0"/>
              </a:spcAft>
              <a:buNone/>
            </a:pPr>
            <a:r>
              <a:rPr lang="en-IN" sz="1600" b="1" i="0" u="sng" strike="noStrike" cap="none" dirty="0">
                <a:solidFill>
                  <a:schemeClr val="bg2">
                    <a:lumMod val="25000"/>
                  </a:schemeClr>
                </a:solidFill>
                <a:latin typeface="Arial"/>
                <a:ea typeface="Arial"/>
                <a:cs typeface="Arial"/>
                <a:sym typeface="Arial"/>
              </a:rPr>
              <a:t>DATE</a:t>
            </a:r>
            <a:r>
              <a:rPr lang="en-IN" sz="1800" b="1" i="0" u="none" strike="noStrike" cap="none" dirty="0">
                <a:solidFill>
                  <a:schemeClr val="bg2">
                    <a:lumMod val="25000"/>
                  </a:schemeClr>
                </a:solidFill>
                <a:latin typeface="Arial"/>
                <a:ea typeface="Arial"/>
                <a:cs typeface="Arial"/>
                <a:sym typeface="Arial"/>
              </a:rPr>
              <a:t>:</a:t>
            </a:r>
          </a:p>
          <a:p>
            <a:pPr marL="0" marR="0" lvl="0" indent="0" algn="l" rtl="0">
              <a:lnSpc>
                <a:spcPct val="100000"/>
              </a:lnSpc>
              <a:spcBef>
                <a:spcPts val="0"/>
              </a:spcBef>
              <a:spcAft>
                <a:spcPts val="0"/>
              </a:spcAft>
              <a:buNone/>
            </a:pPr>
            <a:r>
              <a:rPr lang="en-IN" sz="1400" b="1" dirty="0">
                <a:solidFill>
                  <a:schemeClr val="bg2">
                    <a:lumMod val="25000"/>
                  </a:schemeClr>
                </a:solidFill>
                <a:latin typeface="Arial"/>
                <a:cs typeface="Arial"/>
                <a:sym typeface="Arial"/>
              </a:rPr>
              <a:t>08 NOV 2020</a:t>
            </a:r>
            <a:endParaRPr lang="en-IN" b="1" dirty="0">
              <a:solidFill>
                <a:schemeClr val="bg2">
                  <a:lumMod val="25000"/>
                </a:schemeClr>
              </a:solidFill>
            </a:endParaRPr>
          </a:p>
        </p:txBody>
      </p:sp>
    </p:spTree>
    <p:extLst>
      <p:ext uri="{BB962C8B-B14F-4D97-AF65-F5344CB8AC3E}">
        <p14:creationId xmlns:p14="http://schemas.microsoft.com/office/powerpoint/2010/main" val="2933155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p:nvPr/>
        </p:nvSpPr>
        <p:spPr>
          <a:xfrm>
            <a:off x="2569600" y="522200"/>
            <a:ext cx="5888400" cy="891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a:solidFill>
                  <a:srgbClr val="3C3D40"/>
                </a:solidFill>
                <a:latin typeface="Arial Black"/>
                <a:ea typeface="Arial Black"/>
                <a:cs typeface="Arial Black"/>
                <a:sym typeface="Arial Black"/>
              </a:rPr>
              <a:t>Description Of The Project</a:t>
            </a:r>
            <a:endParaRPr sz="2800" b="1" i="0" u="none" strike="noStrike" cap="none">
              <a:solidFill>
                <a:srgbClr val="3C3D40"/>
              </a:solidFill>
              <a:latin typeface="Arial Black"/>
              <a:ea typeface="Arial Black"/>
              <a:cs typeface="Arial Black"/>
              <a:sym typeface="Arial Black"/>
            </a:endParaRPr>
          </a:p>
        </p:txBody>
      </p:sp>
      <p:sp>
        <p:nvSpPr>
          <p:cNvPr id="126" name="Google Shape;126;p17"/>
          <p:cNvSpPr txBox="1"/>
          <p:nvPr/>
        </p:nvSpPr>
        <p:spPr>
          <a:xfrm>
            <a:off x="909450" y="1153763"/>
            <a:ext cx="7325100" cy="421649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1600" b="1" dirty="0">
              <a:solidFill>
                <a:srgbClr val="333333"/>
              </a:solidFill>
            </a:endParaRPr>
          </a:p>
          <a:p>
            <a:pPr marL="457200" lvl="0" indent="-330200" algn="just">
              <a:buClr>
                <a:srgbClr val="333333"/>
              </a:buClr>
              <a:buSzPts val="1600"/>
              <a:buChar char="❖"/>
            </a:pPr>
            <a:r>
              <a:rPr lang="en-US" sz="1600" b="1" dirty="0">
                <a:solidFill>
                  <a:srgbClr val="333333"/>
                </a:solidFill>
              </a:rPr>
              <a:t>Potholes, has caused drivers substantial money-related harm each year. </a:t>
            </a:r>
          </a:p>
          <a:p>
            <a:pPr marL="457200" lvl="0" indent="-330200" algn="just">
              <a:buClr>
                <a:srgbClr val="333333"/>
              </a:buClr>
              <a:buSzPts val="1600"/>
              <a:buChar char="❖"/>
            </a:pPr>
            <a:r>
              <a:rPr lang="en-US" sz="1600" b="1" dirty="0">
                <a:solidFill>
                  <a:srgbClr val="333333"/>
                </a:solidFill>
              </a:rPr>
              <a:t>In India lot of accidents are happening due to the careless driving.</a:t>
            </a:r>
          </a:p>
          <a:p>
            <a:pPr marL="457200" lvl="0" indent="-330200" algn="just">
              <a:buClr>
                <a:srgbClr val="333333"/>
              </a:buClr>
              <a:buSzPts val="1600"/>
              <a:buChar char="❖"/>
            </a:pPr>
            <a:r>
              <a:rPr lang="en-US" sz="1600" b="1" dirty="0">
                <a:solidFill>
                  <a:srgbClr val="333333"/>
                </a:solidFill>
              </a:rPr>
              <a:t>To save the people from the road accidents we need to develop an attention based driving system using deep learning.</a:t>
            </a:r>
          </a:p>
          <a:p>
            <a:pPr marL="457200" lvl="0" indent="-330200" algn="just">
              <a:buClr>
                <a:srgbClr val="333333"/>
              </a:buClr>
              <a:buSzPts val="1600"/>
              <a:buChar char="❖"/>
            </a:pPr>
            <a:r>
              <a:rPr lang="en-US" sz="1600" b="1" dirty="0">
                <a:solidFill>
                  <a:srgbClr val="333333"/>
                </a:solidFill>
              </a:rPr>
              <a:t>To detect the sign boards we are using  Yolov4 model.</a:t>
            </a:r>
          </a:p>
          <a:p>
            <a:pPr marL="457200" lvl="0" indent="-330200" algn="just">
              <a:buClr>
                <a:srgbClr val="333333"/>
              </a:buClr>
              <a:buSzPts val="1600"/>
              <a:buChar char="❖"/>
            </a:pPr>
            <a:r>
              <a:rPr lang="en-US" sz="1600" b="1" dirty="0">
                <a:solidFill>
                  <a:srgbClr val="333333"/>
                </a:solidFill>
              </a:rPr>
              <a:t>To detect potholes we will use the R-CNN algorithm and SSD mobile net algorithm.</a:t>
            </a:r>
          </a:p>
          <a:p>
            <a:pPr marL="457200" lvl="0" indent="-330200" algn="just">
              <a:buClr>
                <a:srgbClr val="333333"/>
              </a:buClr>
              <a:buSzPts val="1600"/>
              <a:buChar char="❖"/>
            </a:pPr>
            <a:r>
              <a:rPr lang="en-US" sz="1600" b="1" dirty="0">
                <a:solidFill>
                  <a:srgbClr val="333333"/>
                </a:solidFill>
              </a:rPr>
              <a:t>Our system will detect the potholes and signboards and make voice alert to the driver to drive safely.</a:t>
            </a:r>
          </a:p>
          <a:p>
            <a:pPr marL="457200" marR="0" lvl="0" indent="0" algn="just" rtl="0">
              <a:lnSpc>
                <a:spcPct val="100000"/>
              </a:lnSpc>
              <a:spcBef>
                <a:spcPts val="0"/>
              </a:spcBef>
              <a:spcAft>
                <a:spcPts val="0"/>
              </a:spcAft>
              <a:buNone/>
            </a:pPr>
            <a:endParaRPr sz="1600" b="1" dirty="0">
              <a:solidFill>
                <a:srgbClr val="333333"/>
              </a:solidFill>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1" i="0" u="none" strike="noStrike" cap="none" dirty="0">
              <a:solidFill>
                <a:srgbClr val="333333"/>
              </a:solidFill>
              <a:sym typeface="Arial"/>
            </a:endParaRPr>
          </a:p>
          <a:p>
            <a:pPr marL="457200" marR="0" lvl="0" indent="0" algn="just" rtl="0">
              <a:lnSpc>
                <a:spcPct val="100000"/>
              </a:lnSpc>
              <a:spcBef>
                <a:spcPts val="0"/>
              </a:spcBef>
              <a:spcAft>
                <a:spcPts val="0"/>
              </a:spcAft>
              <a:buNone/>
            </a:pPr>
            <a:endParaRPr sz="1400" b="0" i="0" u="none" strike="noStrike" cap="none" dirty="0">
              <a:solidFill>
                <a:srgbClr val="000000"/>
              </a:solidFill>
              <a:sym typeface="Arial"/>
            </a:endParaRPr>
          </a:p>
          <a:p>
            <a:pPr marL="0" marR="0" lvl="0" indent="0" algn="just" rtl="0">
              <a:lnSpc>
                <a:spcPct val="100000"/>
              </a:lnSpc>
              <a:spcBef>
                <a:spcPts val="0"/>
              </a:spcBef>
              <a:spcAft>
                <a:spcPts val="0"/>
              </a:spcAft>
              <a:buClr>
                <a:srgbClr val="000000"/>
              </a:buClr>
              <a:buSzPts val="1600"/>
              <a:buFont typeface="Arial"/>
              <a:buNone/>
            </a:pPr>
            <a:endParaRPr sz="1600" b="1" i="0" u="none" strike="noStrike" cap="none" dirty="0">
              <a:solidFill>
                <a:srgbClr val="333333"/>
              </a:solidFill>
              <a:sym typeface="Arial"/>
            </a:endParaRPr>
          </a:p>
          <a:p>
            <a:pPr marL="457200" marR="0" lvl="0" indent="0" algn="just" rtl="0">
              <a:lnSpc>
                <a:spcPct val="100000"/>
              </a:lnSpc>
              <a:spcBef>
                <a:spcPts val="0"/>
              </a:spcBef>
              <a:spcAft>
                <a:spcPts val="0"/>
              </a:spcAft>
              <a:buNone/>
            </a:pPr>
            <a:endParaRPr sz="1400" b="0" i="0" u="none" strike="noStrike" cap="none" dirty="0">
              <a:solidFill>
                <a:srgbClr val="000000"/>
              </a:solidFill>
              <a:sym typeface="Arial"/>
            </a:endParaRPr>
          </a:p>
          <a:p>
            <a:pPr marL="0" marR="0" lvl="0" indent="0" algn="just" rtl="0">
              <a:lnSpc>
                <a:spcPct val="100000"/>
              </a:lnSpc>
              <a:spcBef>
                <a:spcPts val="0"/>
              </a:spcBef>
              <a:spcAft>
                <a:spcPts val="0"/>
              </a:spcAft>
              <a:buClr>
                <a:srgbClr val="000000"/>
              </a:buClr>
              <a:buSzPts val="1600"/>
              <a:buFont typeface="Arial"/>
              <a:buNone/>
            </a:pPr>
            <a:endParaRPr sz="1600" b="1" i="0" u="none" strike="noStrike" cap="none" dirty="0">
              <a:solidFill>
                <a:srgbClr val="333333"/>
              </a:solidFill>
              <a:sym typeface="Aria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837" name="Google Shape;837;p46"/>
          <p:cNvCxnSpPr/>
          <p:nvPr/>
        </p:nvCxnSpPr>
        <p:spPr>
          <a:xfrm>
            <a:off x="4647476" y="778933"/>
            <a:ext cx="0" cy="4364567"/>
          </a:xfrm>
          <a:prstGeom prst="straightConnector1">
            <a:avLst/>
          </a:prstGeom>
          <a:noFill/>
          <a:ln w="38100" cap="flat" cmpd="sng">
            <a:solidFill>
              <a:srgbClr val="3C3D40"/>
            </a:solidFill>
            <a:prstDash val="solid"/>
            <a:round/>
            <a:headEnd type="none" w="sm" len="sm"/>
            <a:tailEnd type="none" w="sm" len="sm"/>
          </a:ln>
        </p:spPr>
      </p:cxnSp>
      <p:cxnSp>
        <p:nvCxnSpPr>
          <p:cNvPr id="838" name="Google Shape;838;p46"/>
          <p:cNvCxnSpPr/>
          <p:nvPr/>
        </p:nvCxnSpPr>
        <p:spPr>
          <a:xfrm>
            <a:off x="0" y="778933"/>
            <a:ext cx="9144000" cy="0"/>
          </a:xfrm>
          <a:prstGeom prst="straightConnector1">
            <a:avLst/>
          </a:prstGeom>
          <a:noFill/>
          <a:ln w="38100" cap="flat" cmpd="sng">
            <a:solidFill>
              <a:srgbClr val="3C3D40"/>
            </a:solidFill>
            <a:prstDash val="solid"/>
            <a:round/>
            <a:headEnd type="none" w="sm" len="sm"/>
            <a:tailEnd type="none" w="sm" len="sm"/>
          </a:ln>
        </p:spPr>
      </p:cxnSp>
      <p:sp>
        <p:nvSpPr>
          <p:cNvPr id="842" name="Google Shape;842;p46"/>
          <p:cNvSpPr txBox="1"/>
          <p:nvPr/>
        </p:nvSpPr>
        <p:spPr>
          <a:xfrm>
            <a:off x="1110267" y="98564"/>
            <a:ext cx="7692887" cy="46783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000" b="1" i="0" u="sng" strike="noStrike" cap="none" dirty="0">
                <a:solidFill>
                  <a:srgbClr val="3C3D40"/>
                </a:solidFill>
                <a:latin typeface="Arial Black"/>
                <a:ea typeface="Arial Black"/>
                <a:cs typeface="Arial Black"/>
                <a:sym typeface="Arial Black"/>
              </a:rPr>
              <a:t>Similarities and Differences</a:t>
            </a:r>
            <a:endParaRPr sz="2000" b="0" i="0" u="sng" strike="noStrike" cap="none" dirty="0">
              <a:solidFill>
                <a:srgbClr val="000000"/>
              </a:solidFill>
              <a:latin typeface="Arial"/>
              <a:ea typeface="Arial"/>
              <a:cs typeface="Arial"/>
              <a:sym typeface="Arial"/>
            </a:endParaRPr>
          </a:p>
        </p:txBody>
      </p:sp>
      <p:sp>
        <p:nvSpPr>
          <p:cNvPr id="844" name="Google Shape;844;p46"/>
          <p:cNvSpPr txBox="1"/>
          <p:nvPr/>
        </p:nvSpPr>
        <p:spPr>
          <a:xfrm>
            <a:off x="1278733" y="937142"/>
            <a:ext cx="2271712" cy="369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SIMILARITIES</a:t>
            </a:r>
            <a:endParaRPr u="sng" dirty="0"/>
          </a:p>
        </p:txBody>
      </p:sp>
      <p:sp>
        <p:nvSpPr>
          <p:cNvPr id="845" name="Google Shape;845;p46"/>
          <p:cNvSpPr txBox="1"/>
          <p:nvPr/>
        </p:nvSpPr>
        <p:spPr>
          <a:xfrm>
            <a:off x="4872043" y="961981"/>
            <a:ext cx="4057470" cy="369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DIFFERENCES</a:t>
            </a:r>
            <a:endParaRPr u="sng" dirty="0"/>
          </a:p>
        </p:txBody>
      </p:sp>
      <p:sp>
        <p:nvSpPr>
          <p:cNvPr id="847" name="Google Shape;847;p46"/>
          <p:cNvSpPr txBox="1"/>
          <p:nvPr/>
        </p:nvSpPr>
        <p:spPr>
          <a:xfrm>
            <a:off x="154112" y="1880170"/>
            <a:ext cx="4199470" cy="230828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US" sz="1600" b="1" dirty="0">
                <a:solidFill>
                  <a:schemeClr val="bg2">
                    <a:lumMod val="25000"/>
                  </a:schemeClr>
                </a:solidFill>
                <a:latin typeface="Arial" panose="020B0604020202020204" pitchFamily="34" charset="0"/>
                <a:cs typeface="Arial" panose="020B0604020202020204" pitchFamily="34" charset="0"/>
              </a:rPr>
              <a:t>CNN has ability to extract the relevant features from image or video based datasets</a:t>
            </a:r>
            <a:r>
              <a:rPr lang="en-US" sz="1600" dirty="0">
                <a:solidFill>
                  <a:schemeClr val="bg2">
                    <a:lumMod val="25000"/>
                  </a:schemeClr>
                </a:solidFill>
              </a:rPr>
              <a:t>. </a:t>
            </a:r>
          </a:p>
          <a:p>
            <a:pPr marL="285750" marR="0" lvl="0" indent="-285750" algn="l" rtl="0">
              <a:lnSpc>
                <a:spcPct val="100000"/>
              </a:lnSpc>
              <a:spcBef>
                <a:spcPts val="0"/>
              </a:spcBef>
              <a:spcAft>
                <a:spcPts val="0"/>
              </a:spcAft>
              <a:buClr>
                <a:srgbClr val="000000"/>
              </a:buClr>
              <a:buSzPts val="1600"/>
              <a:buFont typeface="Noto Sans Symbols"/>
              <a:buChar char="❑"/>
            </a:pPr>
            <a:r>
              <a:rPr lang="en-US" sz="1600" b="1" dirty="0">
                <a:solidFill>
                  <a:schemeClr val="tx1">
                    <a:lumMod val="85000"/>
                    <a:lumOff val="15000"/>
                  </a:schemeClr>
                </a:solidFill>
                <a:latin typeface="Arial" panose="020B0604020202020204" pitchFamily="34" charset="0"/>
                <a:cs typeface="Arial" panose="020B0604020202020204" pitchFamily="34" charset="0"/>
              </a:rPr>
              <a:t>Performance evaluation is carried out using precision, recall, number of frames processed per second (FPS), and </a:t>
            </a:r>
            <a:r>
              <a:rPr lang="en-US" sz="1600" b="1" dirty="0" err="1">
                <a:solidFill>
                  <a:schemeClr val="tx1">
                    <a:lumMod val="85000"/>
                    <a:lumOff val="15000"/>
                  </a:schemeClr>
                </a:solidFill>
                <a:latin typeface="Arial" panose="020B0604020202020204" pitchFamily="34" charset="0"/>
                <a:cs typeface="Arial" panose="020B0604020202020204" pitchFamily="34" charset="0"/>
              </a:rPr>
              <a:t>IoU</a:t>
            </a:r>
            <a:r>
              <a:rPr lang="en-US" sz="1600" b="1" dirty="0">
                <a:solidFill>
                  <a:schemeClr val="tx1">
                    <a:lumMod val="85000"/>
                    <a:lumOff val="15000"/>
                  </a:schemeClr>
                </a:solidFill>
                <a:latin typeface="Arial" panose="020B0604020202020204" pitchFamily="34" charset="0"/>
                <a:cs typeface="Arial" panose="020B0604020202020204" pitchFamily="34" charset="0"/>
              </a:rPr>
              <a:t>. </a:t>
            </a:r>
            <a:endParaRPr lang="en-IN" sz="1600" b="1" dirty="0">
              <a:solidFill>
                <a:schemeClr val="tx1">
                  <a:lumMod val="85000"/>
                  <a:lumOff val="15000"/>
                </a:schemeClr>
              </a:solidFill>
              <a:latin typeface="Arial" panose="020B0604020202020204" pitchFamily="34" charset="0"/>
              <a:cs typeface="Arial" panose="020B0604020202020204" pitchFamily="34" charset="0"/>
            </a:endParaRPr>
          </a:p>
          <a:p>
            <a:pPr marR="0" lvl="0" algn="l" rtl="0">
              <a:lnSpc>
                <a:spcPct val="100000"/>
              </a:lnSpc>
              <a:spcBef>
                <a:spcPts val="0"/>
              </a:spcBef>
              <a:spcAft>
                <a:spcPts val="0"/>
              </a:spcAft>
              <a:buClr>
                <a:srgbClr val="000000"/>
              </a:buClr>
              <a:buSzPts val="1600"/>
            </a:pPr>
            <a:endParaRPr sz="1600" b="1" dirty="0">
              <a:solidFill>
                <a:srgbClr val="FF0000"/>
              </a:solidFill>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endParaRPr sz="16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48" name="Google Shape;848;p46"/>
          <p:cNvSpPr txBox="1"/>
          <p:nvPr/>
        </p:nvSpPr>
        <p:spPr>
          <a:xfrm>
            <a:off x="4814888" y="1879273"/>
            <a:ext cx="4441395" cy="13849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US" sz="1600" b="1" dirty="0">
                <a:solidFill>
                  <a:schemeClr val="bg2">
                    <a:lumMod val="25000"/>
                  </a:schemeClr>
                </a:solidFill>
                <a:latin typeface="Arial" panose="020B0604020202020204" pitchFamily="34" charset="0"/>
                <a:cs typeface="Arial" panose="020B0604020202020204" pitchFamily="34" charset="0"/>
              </a:rPr>
              <a:t>Images and videos of “pothole” and “normal road” were acquired with dataset from Kaggle.</a:t>
            </a:r>
            <a:endParaRPr lang="en-US" sz="1600" b="1" i="0" dirty="0">
              <a:solidFill>
                <a:schemeClr val="bg2">
                  <a:lumMod val="25000"/>
                </a:schemeClr>
              </a:solidFill>
              <a:effectLst/>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endParaRPr lang="en-US" dirty="0"/>
          </a:p>
          <a:p>
            <a:pPr marL="285750" marR="0" lvl="0" indent="-285750" algn="l" rtl="0">
              <a:lnSpc>
                <a:spcPct val="100000"/>
              </a:lnSpc>
              <a:spcBef>
                <a:spcPts val="0"/>
              </a:spcBef>
              <a:spcAft>
                <a:spcPts val="0"/>
              </a:spcAft>
              <a:buClr>
                <a:srgbClr val="000000"/>
              </a:buClr>
              <a:buSzPts val="1600"/>
              <a:buFont typeface="Noto Sans Symbols"/>
              <a:buChar char="❑"/>
            </a:pPr>
            <a:endParaRPr lang="en-IN" dirty="0"/>
          </a:p>
        </p:txBody>
      </p:sp>
      <p:cxnSp>
        <p:nvCxnSpPr>
          <p:cNvPr id="852" name="Google Shape;852;p46"/>
          <p:cNvCxnSpPr/>
          <p:nvPr/>
        </p:nvCxnSpPr>
        <p:spPr>
          <a:xfrm>
            <a:off x="0" y="1467293"/>
            <a:ext cx="9144000" cy="0"/>
          </a:xfrm>
          <a:prstGeom prst="straightConnector1">
            <a:avLst/>
          </a:prstGeom>
          <a:noFill/>
          <a:ln w="19050" cap="flat" cmpd="sng">
            <a:solidFill>
              <a:srgbClr val="3C3D40"/>
            </a:solidFill>
            <a:prstDash val="solid"/>
            <a:round/>
            <a:headEnd type="none" w="sm" len="sm"/>
            <a:tailEnd type="none" w="sm" len="sm"/>
          </a:ln>
        </p:spPr>
      </p:cxnSp>
    </p:spTree>
    <p:extLst>
      <p:ext uri="{BB962C8B-B14F-4D97-AF65-F5344CB8AC3E}">
        <p14:creationId xmlns:p14="http://schemas.microsoft.com/office/powerpoint/2010/main" val="3322095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7"/>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641" name="Google Shape;641;p37"/>
          <p:cNvCxnSpPr/>
          <p:nvPr/>
        </p:nvCxnSpPr>
        <p:spPr>
          <a:xfrm>
            <a:off x="1775633"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42" name="Google Shape;642;p37"/>
          <p:cNvCxnSpPr/>
          <p:nvPr/>
        </p:nvCxnSpPr>
        <p:spPr>
          <a:xfrm>
            <a:off x="0" y="871870"/>
            <a:ext cx="9144000" cy="0"/>
          </a:xfrm>
          <a:prstGeom prst="straightConnector1">
            <a:avLst/>
          </a:prstGeom>
          <a:noFill/>
          <a:ln w="38100" cap="flat" cmpd="sng">
            <a:solidFill>
              <a:srgbClr val="3C3D40"/>
            </a:solidFill>
            <a:prstDash val="solid"/>
            <a:round/>
            <a:headEnd type="none" w="sm" len="sm"/>
            <a:tailEnd type="none" w="sm" len="sm"/>
          </a:ln>
        </p:spPr>
      </p:cxnSp>
      <p:sp>
        <p:nvSpPr>
          <p:cNvPr id="643" name="Google Shape;643;p37"/>
          <p:cNvSpPr txBox="1"/>
          <p:nvPr/>
        </p:nvSpPr>
        <p:spPr>
          <a:xfrm>
            <a:off x="71656" y="-337927"/>
            <a:ext cx="8740959" cy="1097794"/>
          </a:xfrm>
          <a:prstGeom prst="rect">
            <a:avLst/>
          </a:prstGeom>
          <a:noFill/>
          <a:ln>
            <a:noFill/>
          </a:ln>
        </p:spPr>
        <p:txBody>
          <a:bodyPr spcFirstLastPara="1" wrap="square" lIns="68575" tIns="34275" rIns="68575" bIns="34275" anchor="t" anchorCtr="0">
            <a:noAutofit/>
          </a:bodyPr>
          <a:lstStyle/>
          <a:p>
            <a:pPr algn="ctr"/>
            <a:r>
              <a:rPr lang="en-US" sz="2400" b="1" i="0" u="sng" dirty="0">
                <a:solidFill>
                  <a:schemeClr val="bg2">
                    <a:lumMod val="25000"/>
                  </a:schemeClr>
                </a:solidFill>
                <a:effectLst/>
                <a:latin typeface="Helvetica Neue Regular"/>
              </a:rPr>
              <a:t/>
            </a:r>
            <a:br>
              <a:rPr lang="en-US" sz="2400" b="1" i="0" u="sng" dirty="0">
                <a:solidFill>
                  <a:schemeClr val="bg2">
                    <a:lumMod val="25000"/>
                  </a:schemeClr>
                </a:solidFill>
                <a:effectLst/>
                <a:latin typeface="Helvetica Neue Regular"/>
              </a:rPr>
            </a:br>
            <a:r>
              <a:rPr lang="en-US" sz="2400" b="1" u="sng" dirty="0">
                <a:solidFill>
                  <a:schemeClr val="bg2">
                    <a:lumMod val="25000"/>
                  </a:schemeClr>
                </a:solidFill>
              </a:rPr>
              <a:t>Importance of Contextual Information for the Detection of Road Damages</a:t>
            </a:r>
            <a:endParaRPr lang="en-US" sz="2400" b="1" i="0" u="sng" strike="noStrike" cap="none" dirty="0">
              <a:solidFill>
                <a:schemeClr val="bg2">
                  <a:lumMod val="25000"/>
                </a:schemeClr>
              </a:solidFill>
              <a:latin typeface="Arial"/>
              <a:ea typeface="Arial"/>
              <a:cs typeface="Arial"/>
              <a:sym typeface="Arial"/>
            </a:endParaRPr>
          </a:p>
        </p:txBody>
      </p:sp>
      <p:sp>
        <p:nvSpPr>
          <p:cNvPr id="644" name="Google Shape;644;p37"/>
          <p:cNvSpPr txBox="1"/>
          <p:nvPr/>
        </p:nvSpPr>
        <p:spPr>
          <a:xfrm>
            <a:off x="66875" y="870146"/>
            <a:ext cx="1620575"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a:ea typeface="Arial"/>
                <a:cs typeface="Arial"/>
                <a:sym typeface="Arial"/>
              </a:rPr>
              <a:t>JOURNAL:</a:t>
            </a:r>
          </a:p>
          <a:p>
            <a:pPr marL="0" marR="0" lvl="0" indent="0" algn="l" rtl="0">
              <a:lnSpc>
                <a:spcPct val="100000"/>
              </a:lnSpc>
              <a:spcBef>
                <a:spcPts val="0"/>
              </a:spcBef>
              <a:spcAft>
                <a:spcPts val="0"/>
              </a:spcAft>
              <a:buNone/>
            </a:pPr>
            <a:r>
              <a:rPr lang="en-IN" sz="1400" b="1" dirty="0">
                <a:solidFill>
                  <a:schemeClr val="tx1">
                    <a:lumMod val="85000"/>
                    <a:lumOff val="15000"/>
                  </a:schemeClr>
                </a:solidFill>
                <a:latin typeface="Arial" panose="020B0604020202020204" pitchFamily="34" charset="0"/>
                <a:cs typeface="Arial" panose="020B0604020202020204" pitchFamily="34" charset="0"/>
              </a:rPr>
              <a:t>IEEE</a:t>
            </a:r>
            <a:endParaRPr sz="14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45" name="Google Shape;645;p37"/>
          <p:cNvSpPr txBox="1"/>
          <p:nvPr/>
        </p:nvSpPr>
        <p:spPr>
          <a:xfrm>
            <a:off x="50948" y="2145148"/>
            <a:ext cx="1471723" cy="8617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a:ea typeface="Arial"/>
                <a:cs typeface="Arial"/>
                <a:sym typeface="Arial"/>
              </a:rPr>
              <a:t>DATE:</a:t>
            </a:r>
          </a:p>
          <a:p>
            <a:pPr marL="0" marR="0" lvl="0" indent="0" algn="l" rtl="0">
              <a:lnSpc>
                <a:spcPct val="100000"/>
              </a:lnSpc>
              <a:spcBef>
                <a:spcPts val="0"/>
              </a:spcBef>
              <a:spcAft>
                <a:spcPts val="0"/>
              </a:spcAft>
              <a:buNone/>
            </a:pPr>
            <a:r>
              <a:rPr lang="en-IN" sz="1400" b="1" dirty="0">
                <a:solidFill>
                  <a:srgbClr val="333333"/>
                </a:solidFill>
                <a:latin typeface="Arial" panose="020B0604020202020204" pitchFamily="34" charset="0"/>
                <a:cs typeface="Arial" panose="020B0604020202020204" pitchFamily="34" charset="0"/>
              </a:rPr>
              <a:t>12 SEPT</a:t>
            </a:r>
            <a:r>
              <a:rPr lang="en-IN" sz="1400" b="1" i="0" dirty="0">
                <a:solidFill>
                  <a:srgbClr val="333333"/>
                </a:solidFill>
                <a:effectLst/>
                <a:latin typeface="Arial" panose="020B0604020202020204" pitchFamily="34" charset="0"/>
                <a:cs typeface="Arial" panose="020B0604020202020204" pitchFamily="34" charset="0"/>
              </a:rPr>
              <a:t> 2020</a:t>
            </a:r>
            <a:endParaRPr lang="en-IN" sz="14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n-IN" dirty="0"/>
          </a:p>
        </p:txBody>
      </p:sp>
      <p:sp>
        <p:nvSpPr>
          <p:cNvPr id="646" name="Google Shape;646;p37"/>
          <p:cNvSpPr txBox="1"/>
          <p:nvPr/>
        </p:nvSpPr>
        <p:spPr>
          <a:xfrm>
            <a:off x="50947" y="2998381"/>
            <a:ext cx="1733103" cy="984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a:ea typeface="Arial"/>
                <a:cs typeface="Arial"/>
                <a:sym typeface="Arial"/>
              </a:rPr>
              <a:t>LINK:</a:t>
            </a:r>
            <a:endParaRPr dirty="0"/>
          </a:p>
          <a:p>
            <a:pPr marL="0" marR="0" lvl="0" indent="0" algn="l" rtl="0">
              <a:lnSpc>
                <a:spcPct val="100000"/>
              </a:lnSpc>
              <a:spcBef>
                <a:spcPts val="0"/>
              </a:spcBef>
              <a:spcAft>
                <a:spcPts val="0"/>
              </a:spcAft>
              <a:buNone/>
            </a:pPr>
            <a:r>
              <a:rPr lang="en-IN" sz="1400" i="0" u="sng" strike="noStrike" cap="none" dirty="0">
                <a:solidFill>
                  <a:srgbClr val="0070C0"/>
                </a:solidFill>
                <a:latin typeface="Arial"/>
                <a:ea typeface="Arial"/>
                <a:cs typeface="Arial"/>
                <a:sym typeface="Arial"/>
              </a:rPr>
              <a:t>https://ieeexplore.ieee.org/document/9242954</a:t>
            </a:r>
            <a:endParaRPr sz="1400" i="0" u="sng" strike="noStrike" cap="none" dirty="0">
              <a:solidFill>
                <a:srgbClr val="0070C0"/>
              </a:solidFill>
              <a:latin typeface="Arial"/>
              <a:ea typeface="Arial"/>
              <a:cs typeface="Arial"/>
              <a:sym typeface="Arial"/>
            </a:endParaRPr>
          </a:p>
        </p:txBody>
      </p:sp>
      <p:cxnSp>
        <p:nvCxnSpPr>
          <p:cNvPr id="647" name="Google Shape;647;p37"/>
          <p:cNvCxnSpPr/>
          <p:nvPr/>
        </p:nvCxnSpPr>
        <p:spPr>
          <a:xfrm>
            <a:off x="5975498"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48" name="Google Shape;648;p37"/>
          <p:cNvCxnSpPr/>
          <p:nvPr/>
        </p:nvCxnSpPr>
        <p:spPr>
          <a:xfrm>
            <a:off x="5983914" y="2923733"/>
            <a:ext cx="3168502" cy="0"/>
          </a:xfrm>
          <a:prstGeom prst="straightConnector1">
            <a:avLst/>
          </a:prstGeom>
          <a:noFill/>
          <a:ln w="38100" cap="flat" cmpd="sng">
            <a:solidFill>
              <a:srgbClr val="3C3D40"/>
            </a:solidFill>
            <a:prstDash val="solid"/>
            <a:round/>
            <a:headEnd type="none" w="sm" len="sm"/>
            <a:tailEnd type="none" w="sm" len="sm"/>
          </a:ln>
        </p:spPr>
      </p:cxnSp>
      <p:sp>
        <p:nvSpPr>
          <p:cNvPr id="649" name="Google Shape;649;p37"/>
          <p:cNvSpPr txBox="1"/>
          <p:nvPr/>
        </p:nvSpPr>
        <p:spPr>
          <a:xfrm>
            <a:off x="1804407" y="845405"/>
            <a:ext cx="225999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b="1" i="0" u="sng" strike="noStrike" cap="none" dirty="0">
                <a:solidFill>
                  <a:srgbClr val="3C3D40"/>
                </a:solidFill>
                <a:latin typeface="Arial"/>
                <a:ea typeface="Arial"/>
                <a:cs typeface="Arial"/>
                <a:sym typeface="Arial"/>
              </a:rPr>
              <a:t>SUMMARY</a:t>
            </a:r>
            <a:endParaRPr dirty="0"/>
          </a:p>
        </p:txBody>
      </p:sp>
      <p:sp>
        <p:nvSpPr>
          <p:cNvPr id="650" name="Google Shape;650;p37"/>
          <p:cNvSpPr txBox="1"/>
          <p:nvPr/>
        </p:nvSpPr>
        <p:spPr>
          <a:xfrm>
            <a:off x="6092456" y="989672"/>
            <a:ext cx="127591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FINDINGS</a:t>
            </a:r>
            <a:endParaRPr dirty="0"/>
          </a:p>
        </p:txBody>
      </p:sp>
      <p:sp>
        <p:nvSpPr>
          <p:cNvPr id="651" name="Google Shape;651;p37"/>
          <p:cNvSpPr txBox="1"/>
          <p:nvPr/>
        </p:nvSpPr>
        <p:spPr>
          <a:xfrm>
            <a:off x="6092456" y="2992321"/>
            <a:ext cx="161614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ALGORITHMS</a:t>
            </a:r>
            <a:endParaRPr dirty="0"/>
          </a:p>
        </p:txBody>
      </p:sp>
      <p:sp>
        <p:nvSpPr>
          <p:cNvPr id="652" name="Google Shape;652;p37"/>
          <p:cNvSpPr txBox="1"/>
          <p:nvPr/>
        </p:nvSpPr>
        <p:spPr>
          <a:xfrm>
            <a:off x="1864904" y="1293480"/>
            <a:ext cx="4148917" cy="3785611"/>
          </a:xfrm>
          <a:prstGeom prst="rect">
            <a:avLst/>
          </a:prstGeom>
          <a:noFill/>
          <a:ln>
            <a:noFill/>
          </a:ln>
        </p:spPr>
        <p:txBody>
          <a:bodyPr spcFirstLastPara="1" wrap="square" lIns="91425" tIns="45700" rIns="91425" bIns="45700" anchor="t" anchorCtr="0">
            <a:spAutoFit/>
          </a:bodyPr>
          <a:lstStyle/>
          <a:p>
            <a:pPr marL="171450" indent="-171450">
              <a:buFont typeface="Wingdings" panose="05000000000000000000" pitchFamily="2" charset="2"/>
              <a:buChar char="q"/>
            </a:pPr>
            <a:r>
              <a:rPr lang="en-US" sz="1200" b="1" dirty="0">
                <a:solidFill>
                  <a:schemeClr val="tx1">
                    <a:lumMod val="85000"/>
                    <a:lumOff val="15000"/>
                  </a:schemeClr>
                </a:solidFill>
                <a:effectLst/>
                <a:latin typeface="Arial" panose="020B0604020202020204" pitchFamily="34" charset="0"/>
              </a:rPr>
              <a:t>The objective is to improve the optical detection of road damages, especially potholes, based on images from windscreen mounted monocular cameras, as well as to reduce the complexity .</a:t>
            </a:r>
          </a:p>
          <a:p>
            <a:pPr marL="171450" indent="-171450">
              <a:buFont typeface="Wingdings" panose="05000000000000000000" pitchFamily="2" charset="2"/>
              <a:buChar char="q"/>
            </a:pPr>
            <a:endParaRPr lang="en-US" sz="1200" b="1" dirty="0">
              <a:solidFill>
                <a:schemeClr val="tx1">
                  <a:lumMod val="85000"/>
                  <a:lumOff val="15000"/>
                </a:schemeClr>
              </a:solidFill>
              <a:latin typeface="Arial" panose="020B0604020202020204" pitchFamily="34" charset="0"/>
            </a:endParaRPr>
          </a:p>
          <a:p>
            <a:pPr marL="171450" indent="-171450">
              <a:buFont typeface="Wingdings" panose="05000000000000000000" pitchFamily="2" charset="2"/>
              <a:buChar char="q"/>
            </a:pPr>
            <a:r>
              <a:rPr lang="en-US" sz="1200" b="1" dirty="0">
                <a:solidFill>
                  <a:schemeClr val="tx1">
                    <a:lumMod val="85000"/>
                    <a:lumOff val="15000"/>
                  </a:schemeClr>
                </a:solidFill>
                <a:effectLst/>
                <a:latin typeface="Arial" panose="020B0604020202020204" pitchFamily="34" charset="0"/>
              </a:rPr>
              <a:t>Thus two different parts were implemented and analyzed: </a:t>
            </a:r>
          </a:p>
          <a:p>
            <a:pPr marL="171450" indent="-171450">
              <a:buFont typeface="Wingdings" panose="05000000000000000000" pitchFamily="2" charset="2"/>
              <a:buChar char="§"/>
            </a:pPr>
            <a:r>
              <a:rPr lang="en-US" sz="1200" b="1" dirty="0">
                <a:solidFill>
                  <a:schemeClr val="tx1">
                    <a:lumMod val="85000"/>
                    <a:lumOff val="15000"/>
                  </a:schemeClr>
                </a:solidFill>
                <a:latin typeface="Arial" panose="020B0604020202020204" pitchFamily="34" charset="0"/>
              </a:rPr>
              <a:t>A</a:t>
            </a:r>
            <a:r>
              <a:rPr lang="en-US" sz="1200" b="1" dirty="0">
                <a:solidFill>
                  <a:schemeClr val="tx1">
                    <a:lumMod val="85000"/>
                    <a:lumOff val="15000"/>
                  </a:schemeClr>
                </a:solidFill>
                <a:effectLst/>
                <a:latin typeface="Arial" panose="020B0604020202020204" pitchFamily="34" charset="0"/>
              </a:rPr>
              <a:t> semantic segmentation for classifying the contextual information</a:t>
            </a:r>
          </a:p>
          <a:p>
            <a:pPr marL="171450" indent="-171450">
              <a:buFont typeface="Wingdings" panose="05000000000000000000" pitchFamily="2" charset="2"/>
              <a:buChar char="§"/>
            </a:pPr>
            <a:r>
              <a:rPr lang="en-US" sz="1200" b="1" dirty="0">
                <a:solidFill>
                  <a:schemeClr val="tx1">
                    <a:lumMod val="85000"/>
                    <a:lumOff val="15000"/>
                  </a:schemeClr>
                </a:solidFill>
                <a:effectLst/>
                <a:latin typeface="Arial" panose="020B0604020202020204" pitchFamily="34" charset="0"/>
              </a:rPr>
              <a:t>A pothole detection.</a:t>
            </a:r>
          </a:p>
          <a:p>
            <a:endParaRPr lang="en-US" sz="1200" b="1" dirty="0">
              <a:solidFill>
                <a:schemeClr val="tx1">
                  <a:lumMod val="85000"/>
                  <a:lumOff val="15000"/>
                </a:schemeClr>
              </a:solidFill>
              <a:latin typeface="Arial" panose="020B0604020202020204" pitchFamily="34" charset="0"/>
            </a:endParaRPr>
          </a:p>
          <a:p>
            <a:pPr marL="228600" indent="-228600">
              <a:buFont typeface="Wingdings" panose="05000000000000000000" pitchFamily="2" charset="2"/>
              <a:buChar char="q"/>
            </a:pPr>
            <a:r>
              <a:rPr lang="en-US" sz="1200" b="1" dirty="0">
                <a:solidFill>
                  <a:schemeClr val="tx1">
                    <a:lumMod val="85000"/>
                    <a:lumOff val="15000"/>
                  </a:schemeClr>
                </a:solidFill>
                <a:effectLst/>
                <a:latin typeface="Arial" panose="020B0604020202020204" pitchFamily="34" charset="0"/>
              </a:rPr>
              <a:t>First, different semantic segmentation networks are compared by varying the training dataset</a:t>
            </a:r>
          </a:p>
          <a:p>
            <a:pPr marL="228600" indent="-228600">
              <a:buFont typeface="Wingdings" panose="05000000000000000000" pitchFamily="2" charset="2"/>
              <a:buChar char="q"/>
            </a:pPr>
            <a:r>
              <a:rPr lang="en-US" sz="1200" b="1" dirty="0">
                <a:solidFill>
                  <a:schemeClr val="tx1">
                    <a:lumMod val="85000"/>
                    <a:lumOff val="15000"/>
                  </a:schemeClr>
                </a:solidFill>
                <a:effectLst/>
                <a:latin typeface="Arial" panose="020B0604020202020204" pitchFamily="34" charset="0"/>
              </a:rPr>
              <a:t>In the second step, this segmentation into road and  potholes.</a:t>
            </a:r>
          </a:p>
          <a:p>
            <a:endParaRPr lang="en-US" sz="1200" b="1" dirty="0">
              <a:solidFill>
                <a:schemeClr val="tx1">
                  <a:lumMod val="85000"/>
                  <a:lumOff val="15000"/>
                </a:schemeClr>
              </a:solidFill>
              <a:latin typeface="Arial" panose="020B0604020202020204" pitchFamily="34" charset="0"/>
            </a:endParaRPr>
          </a:p>
          <a:p>
            <a:pPr marL="171450" indent="-171450">
              <a:buFont typeface="Wingdings" panose="05000000000000000000" pitchFamily="2" charset="2"/>
              <a:buChar char="q"/>
            </a:pPr>
            <a:r>
              <a:rPr lang="en-US" sz="1200" b="1" dirty="0">
                <a:solidFill>
                  <a:schemeClr val="tx1">
                    <a:lumMod val="85000"/>
                    <a:lumOff val="15000"/>
                  </a:schemeClr>
                </a:solidFill>
                <a:effectLst/>
                <a:latin typeface="Arial" panose="020B0604020202020204" pitchFamily="34" charset="0"/>
              </a:rPr>
              <a:t>In addition, our results show that deep learning (DL) approaches need at least a simplified contextual information.</a:t>
            </a:r>
            <a:r>
              <a:rPr lang="en-US" sz="1200" b="1" dirty="0">
                <a:solidFill>
                  <a:schemeClr val="tx1">
                    <a:lumMod val="85000"/>
                    <a:lumOff val="15000"/>
                  </a:schemeClr>
                </a:solidFill>
                <a:effectLst/>
                <a:latin typeface="Arial" panose="020B0604020202020204" pitchFamily="34" charset="0"/>
                <a:cs typeface="Arial" panose="020B0604020202020204" pitchFamily="34" charset="0"/>
              </a:rPr>
              <a:t/>
            </a:r>
            <a:br>
              <a:rPr lang="en-US" sz="1200" b="1" dirty="0">
                <a:solidFill>
                  <a:schemeClr val="tx1">
                    <a:lumMod val="85000"/>
                    <a:lumOff val="15000"/>
                  </a:schemeClr>
                </a:solidFill>
                <a:effectLst/>
                <a:latin typeface="Arial" panose="020B0604020202020204" pitchFamily="34" charset="0"/>
                <a:cs typeface="Arial" panose="020B0604020202020204" pitchFamily="34" charset="0"/>
              </a:rPr>
            </a:br>
            <a:endParaRPr sz="12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53" name="Google Shape;653;p37"/>
          <p:cNvSpPr txBox="1"/>
          <p:nvPr/>
        </p:nvSpPr>
        <p:spPr>
          <a:xfrm>
            <a:off x="6039461" y="1293480"/>
            <a:ext cx="2876547" cy="95406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Wingdings" panose="05000000000000000000" pitchFamily="2" charset="2"/>
              <a:buChar char="q"/>
            </a:pPr>
            <a:r>
              <a:rPr lang="en-US" sz="1400" b="1" dirty="0">
                <a:solidFill>
                  <a:schemeClr val="bg2">
                    <a:lumMod val="25000"/>
                  </a:schemeClr>
                </a:solidFill>
                <a:latin typeface="Arial" panose="020B0604020202020204" pitchFamily="34" charset="0"/>
                <a:cs typeface="Arial" panose="020B0604020202020204" pitchFamily="34" charset="0"/>
              </a:rPr>
              <a:t>The quality of the images is taken care of as it plays a major role in the deep learning process.</a:t>
            </a:r>
            <a:endParaRPr b="1" dirty="0">
              <a:solidFill>
                <a:schemeClr val="bg2">
                  <a:lumMod val="25000"/>
                </a:schemeClr>
              </a:solidFill>
              <a:latin typeface="Arial" panose="020B0604020202020204" pitchFamily="34" charset="0"/>
              <a:cs typeface="Arial" panose="020B0604020202020204" pitchFamily="34" charset="0"/>
            </a:endParaRPr>
          </a:p>
        </p:txBody>
      </p:sp>
      <p:sp>
        <p:nvSpPr>
          <p:cNvPr id="654" name="Google Shape;654;p37"/>
          <p:cNvSpPr txBox="1"/>
          <p:nvPr/>
        </p:nvSpPr>
        <p:spPr>
          <a:xfrm>
            <a:off x="6026445" y="3436988"/>
            <a:ext cx="2786170" cy="58473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600" b="1" dirty="0">
                <a:solidFill>
                  <a:schemeClr val="bg2">
                    <a:lumMod val="25000"/>
                  </a:schemeClr>
                </a:solidFill>
                <a:effectLst/>
                <a:latin typeface="Arial" panose="020B0604020202020204" pitchFamily="34" charset="0"/>
              </a:rPr>
              <a:t>Deep learning (DL) approaches</a:t>
            </a:r>
            <a:endParaRPr lang="en-IN" sz="1600"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38213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bg2">
                  <a:lumMod val="25000"/>
                </a:schemeClr>
              </a:solidFill>
              <a:latin typeface="Arial"/>
              <a:ea typeface="Arial"/>
              <a:cs typeface="Arial"/>
              <a:sym typeface="Arial"/>
            </a:endParaRPr>
          </a:p>
        </p:txBody>
      </p:sp>
      <p:cxnSp>
        <p:nvCxnSpPr>
          <p:cNvPr id="837" name="Google Shape;837;p46"/>
          <p:cNvCxnSpPr/>
          <p:nvPr/>
        </p:nvCxnSpPr>
        <p:spPr>
          <a:xfrm>
            <a:off x="4647476" y="778933"/>
            <a:ext cx="0" cy="4364567"/>
          </a:xfrm>
          <a:prstGeom prst="straightConnector1">
            <a:avLst/>
          </a:prstGeom>
          <a:noFill/>
          <a:ln w="38100" cap="flat" cmpd="sng">
            <a:solidFill>
              <a:srgbClr val="3C3D40"/>
            </a:solidFill>
            <a:prstDash val="solid"/>
            <a:round/>
            <a:headEnd type="none" w="sm" len="sm"/>
            <a:tailEnd type="none" w="sm" len="sm"/>
          </a:ln>
        </p:spPr>
      </p:cxnSp>
      <p:cxnSp>
        <p:nvCxnSpPr>
          <p:cNvPr id="838" name="Google Shape;838;p46"/>
          <p:cNvCxnSpPr/>
          <p:nvPr/>
        </p:nvCxnSpPr>
        <p:spPr>
          <a:xfrm>
            <a:off x="0" y="778933"/>
            <a:ext cx="9144000" cy="0"/>
          </a:xfrm>
          <a:prstGeom prst="straightConnector1">
            <a:avLst/>
          </a:prstGeom>
          <a:noFill/>
          <a:ln w="38100" cap="flat" cmpd="sng">
            <a:solidFill>
              <a:srgbClr val="3C3D40"/>
            </a:solidFill>
            <a:prstDash val="solid"/>
            <a:round/>
            <a:headEnd type="none" w="sm" len="sm"/>
            <a:tailEnd type="none" w="sm" len="sm"/>
          </a:ln>
        </p:spPr>
      </p:cxnSp>
      <p:sp>
        <p:nvSpPr>
          <p:cNvPr id="842" name="Google Shape;842;p46"/>
          <p:cNvSpPr txBox="1"/>
          <p:nvPr/>
        </p:nvSpPr>
        <p:spPr>
          <a:xfrm>
            <a:off x="1110267" y="98564"/>
            <a:ext cx="7692887" cy="46783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000" b="1" i="0" u="sng" strike="noStrike" cap="none" dirty="0">
                <a:solidFill>
                  <a:schemeClr val="bg2">
                    <a:lumMod val="25000"/>
                  </a:schemeClr>
                </a:solidFill>
                <a:latin typeface="Arial Black"/>
                <a:ea typeface="Arial Black"/>
                <a:cs typeface="Arial Black"/>
                <a:sym typeface="Arial Black"/>
              </a:rPr>
              <a:t>Similarities and Differences</a:t>
            </a:r>
            <a:endParaRPr sz="2000" b="0" i="0" u="sng" strike="noStrike" cap="none" dirty="0">
              <a:solidFill>
                <a:schemeClr val="bg2">
                  <a:lumMod val="25000"/>
                </a:schemeClr>
              </a:solidFill>
              <a:latin typeface="Arial"/>
              <a:ea typeface="Arial"/>
              <a:cs typeface="Arial"/>
              <a:sym typeface="Arial"/>
            </a:endParaRPr>
          </a:p>
        </p:txBody>
      </p:sp>
      <p:sp>
        <p:nvSpPr>
          <p:cNvPr id="844" name="Google Shape;844;p46"/>
          <p:cNvSpPr txBox="1"/>
          <p:nvPr/>
        </p:nvSpPr>
        <p:spPr>
          <a:xfrm>
            <a:off x="1243013" y="937142"/>
            <a:ext cx="2307431" cy="369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IN" sz="1800" b="1" i="0" u="sng" strike="noStrike" cap="none" dirty="0">
                <a:solidFill>
                  <a:schemeClr val="bg2">
                    <a:lumMod val="25000"/>
                  </a:schemeClr>
                </a:solidFill>
                <a:latin typeface="Arial"/>
                <a:ea typeface="Arial"/>
                <a:cs typeface="Arial"/>
                <a:sym typeface="Arial"/>
              </a:rPr>
              <a:t>SIMILARITIES</a:t>
            </a:r>
            <a:endParaRPr u="sng" dirty="0">
              <a:solidFill>
                <a:schemeClr val="bg2">
                  <a:lumMod val="25000"/>
                </a:schemeClr>
              </a:solidFill>
            </a:endParaRPr>
          </a:p>
        </p:txBody>
      </p:sp>
      <p:sp>
        <p:nvSpPr>
          <p:cNvPr id="845" name="Google Shape;845;p46"/>
          <p:cNvSpPr txBox="1"/>
          <p:nvPr/>
        </p:nvSpPr>
        <p:spPr>
          <a:xfrm>
            <a:off x="4872043" y="961981"/>
            <a:ext cx="4057470" cy="369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i="0" u="sng" strike="noStrike" cap="none" dirty="0">
                <a:solidFill>
                  <a:schemeClr val="bg2">
                    <a:lumMod val="25000"/>
                  </a:schemeClr>
                </a:solidFill>
                <a:latin typeface="Arial"/>
                <a:ea typeface="Arial"/>
                <a:cs typeface="Arial"/>
                <a:sym typeface="Arial"/>
              </a:rPr>
              <a:t>DIFFERENCES</a:t>
            </a:r>
            <a:endParaRPr u="sng" dirty="0">
              <a:solidFill>
                <a:schemeClr val="bg2">
                  <a:lumMod val="25000"/>
                </a:schemeClr>
              </a:solidFill>
            </a:endParaRPr>
          </a:p>
        </p:txBody>
      </p:sp>
      <p:sp>
        <p:nvSpPr>
          <p:cNvPr id="847" name="Google Shape;847;p46"/>
          <p:cNvSpPr txBox="1"/>
          <p:nvPr/>
        </p:nvSpPr>
        <p:spPr>
          <a:xfrm>
            <a:off x="150953" y="1352484"/>
            <a:ext cx="4202629" cy="1600398"/>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600"/>
            </a:pPr>
            <a:endParaRPr lang="en-IN" sz="1400" b="1" dirty="0">
              <a:solidFill>
                <a:schemeClr val="bg2">
                  <a:lumMod val="25000"/>
                </a:schemeClr>
              </a:solidFill>
              <a:latin typeface="Arial" panose="020B0604020202020204" pitchFamily="34" charset="0"/>
              <a:cs typeface="Arial" panose="020B0604020202020204" pitchFamily="34" charset="0"/>
            </a:endParaRPr>
          </a:p>
          <a:p>
            <a:pPr marR="0" lvl="0" algn="l" rtl="0">
              <a:lnSpc>
                <a:spcPct val="100000"/>
              </a:lnSpc>
              <a:spcBef>
                <a:spcPts val="0"/>
              </a:spcBef>
              <a:spcAft>
                <a:spcPts val="0"/>
              </a:spcAft>
              <a:buClr>
                <a:srgbClr val="000000"/>
              </a:buClr>
              <a:buSzPts val="1600"/>
            </a:pPr>
            <a:endParaRPr sz="1400" b="1" dirty="0">
              <a:solidFill>
                <a:schemeClr val="bg2">
                  <a:lumMod val="25000"/>
                </a:schemeClr>
              </a:solidFill>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r>
              <a:rPr lang="en-US" sz="1400" b="1" dirty="0">
                <a:solidFill>
                  <a:schemeClr val="bg2">
                    <a:lumMod val="25000"/>
                  </a:schemeClr>
                </a:solidFill>
                <a:latin typeface="Arial" panose="020B0604020202020204" pitchFamily="34" charset="0"/>
                <a:cs typeface="Arial" panose="020B0604020202020204" pitchFamily="34" charset="0"/>
              </a:rPr>
              <a:t> This paper proposed and analyzed the importance of contextual information on the detection of road anomalies and damages</a:t>
            </a:r>
          </a:p>
          <a:p>
            <a:pPr marL="285750" marR="0" lvl="0" indent="-285750" algn="l" rtl="0">
              <a:lnSpc>
                <a:spcPct val="100000"/>
              </a:lnSpc>
              <a:spcBef>
                <a:spcPts val="0"/>
              </a:spcBef>
              <a:spcAft>
                <a:spcPts val="0"/>
              </a:spcAft>
              <a:buClr>
                <a:srgbClr val="000000"/>
              </a:buClr>
              <a:buSzPts val="1600"/>
              <a:buFont typeface="Noto Sans Symbols"/>
              <a:buChar char="❑"/>
            </a:pPr>
            <a:r>
              <a:rPr lang="en-US" sz="1400" b="1" dirty="0">
                <a:solidFill>
                  <a:schemeClr val="bg2">
                    <a:lumMod val="25000"/>
                  </a:schemeClr>
                </a:solidFill>
                <a:latin typeface="Arial" panose="020B0604020202020204" pitchFamily="34" charset="0"/>
                <a:cs typeface="Arial" panose="020B0604020202020204" pitchFamily="34" charset="0"/>
              </a:rPr>
              <a:t> Uses images from window screen mounted cameras.</a:t>
            </a:r>
          </a:p>
        </p:txBody>
      </p:sp>
      <p:sp>
        <p:nvSpPr>
          <p:cNvPr id="848" name="Google Shape;848;p46"/>
          <p:cNvSpPr txBox="1"/>
          <p:nvPr/>
        </p:nvSpPr>
        <p:spPr>
          <a:xfrm>
            <a:off x="4743349" y="1707043"/>
            <a:ext cx="4186164" cy="10156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IN" sz="1400" b="1" dirty="0">
                <a:solidFill>
                  <a:schemeClr val="bg2">
                    <a:lumMod val="25000"/>
                  </a:schemeClr>
                </a:solidFill>
                <a:latin typeface="Arial" panose="020B0604020202020204" pitchFamily="34" charset="0"/>
                <a:cs typeface="Arial" panose="020B0604020202020204" pitchFamily="34" charset="0"/>
              </a:rPr>
              <a:t>Semantic Segmentation and Image Processing is used.</a:t>
            </a:r>
            <a:endParaRPr lang="en-US" sz="1400" b="1" i="0" dirty="0">
              <a:solidFill>
                <a:schemeClr val="bg2">
                  <a:lumMod val="25000"/>
                </a:schemeClr>
              </a:solidFill>
              <a:effectLst/>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endParaRPr lang="en-US" sz="1400" b="1" dirty="0">
              <a:solidFill>
                <a:schemeClr val="bg2">
                  <a:lumMod val="25000"/>
                </a:schemeClr>
              </a:solidFill>
            </a:endParaRPr>
          </a:p>
          <a:p>
            <a:pPr marL="285750" marR="0" lvl="0" indent="-285750" algn="l" rtl="0">
              <a:lnSpc>
                <a:spcPct val="100000"/>
              </a:lnSpc>
              <a:spcBef>
                <a:spcPts val="0"/>
              </a:spcBef>
              <a:spcAft>
                <a:spcPts val="0"/>
              </a:spcAft>
              <a:buClr>
                <a:srgbClr val="000000"/>
              </a:buClr>
              <a:buSzPts val="1600"/>
              <a:buFont typeface="Noto Sans Symbols"/>
              <a:buChar char="❑"/>
            </a:pPr>
            <a:endParaRPr lang="en-IN" dirty="0">
              <a:solidFill>
                <a:schemeClr val="bg2">
                  <a:lumMod val="25000"/>
                </a:schemeClr>
              </a:solidFill>
            </a:endParaRPr>
          </a:p>
        </p:txBody>
      </p:sp>
      <p:cxnSp>
        <p:nvCxnSpPr>
          <p:cNvPr id="852" name="Google Shape;852;p46"/>
          <p:cNvCxnSpPr/>
          <p:nvPr/>
        </p:nvCxnSpPr>
        <p:spPr>
          <a:xfrm>
            <a:off x="0" y="1467293"/>
            <a:ext cx="9144000" cy="0"/>
          </a:xfrm>
          <a:prstGeom prst="straightConnector1">
            <a:avLst/>
          </a:prstGeom>
          <a:noFill/>
          <a:ln w="19050" cap="flat" cmpd="sng">
            <a:solidFill>
              <a:srgbClr val="3C3D40"/>
            </a:solidFill>
            <a:prstDash val="solid"/>
            <a:round/>
            <a:headEnd type="none" w="sm" len="sm"/>
            <a:tailEnd type="none" w="sm" len="sm"/>
          </a:ln>
        </p:spPr>
      </p:cxnSp>
    </p:spTree>
    <p:extLst>
      <p:ext uri="{BB962C8B-B14F-4D97-AF65-F5344CB8AC3E}">
        <p14:creationId xmlns:p14="http://schemas.microsoft.com/office/powerpoint/2010/main" val="3228755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619" name="Google Shape;619;p36"/>
          <p:cNvCxnSpPr/>
          <p:nvPr/>
        </p:nvCxnSpPr>
        <p:spPr>
          <a:xfrm>
            <a:off x="1789921"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20" name="Google Shape;620;p36"/>
          <p:cNvCxnSpPr/>
          <p:nvPr/>
        </p:nvCxnSpPr>
        <p:spPr>
          <a:xfrm>
            <a:off x="0" y="871870"/>
            <a:ext cx="9144000" cy="0"/>
          </a:xfrm>
          <a:prstGeom prst="straightConnector1">
            <a:avLst/>
          </a:prstGeom>
          <a:noFill/>
          <a:ln w="38100" cap="flat" cmpd="sng">
            <a:solidFill>
              <a:srgbClr val="3C3D40"/>
            </a:solidFill>
            <a:prstDash val="solid"/>
            <a:round/>
            <a:headEnd type="none" w="sm" len="sm"/>
            <a:tailEnd type="none" w="sm" len="sm"/>
          </a:ln>
        </p:spPr>
      </p:cxnSp>
      <p:sp>
        <p:nvSpPr>
          <p:cNvPr id="621" name="Google Shape;621;p36"/>
          <p:cNvSpPr txBox="1"/>
          <p:nvPr/>
        </p:nvSpPr>
        <p:spPr>
          <a:xfrm>
            <a:off x="155058" y="185396"/>
            <a:ext cx="8526699" cy="804997"/>
          </a:xfrm>
          <a:prstGeom prst="rect">
            <a:avLst/>
          </a:prstGeom>
          <a:noFill/>
          <a:ln>
            <a:noFill/>
          </a:ln>
        </p:spPr>
        <p:txBody>
          <a:bodyPr spcFirstLastPara="1" wrap="square" lIns="68575" tIns="34275" rIns="68575" bIns="34275" anchor="t" anchorCtr="0">
            <a:noAutofit/>
          </a:bodyPr>
          <a:lstStyle/>
          <a:p>
            <a:pPr algn="l"/>
            <a:r>
              <a:rPr lang="en-US" sz="2400" b="1" i="0" u="sng" dirty="0">
                <a:solidFill>
                  <a:srgbClr val="333333"/>
                </a:solidFill>
                <a:effectLst/>
                <a:latin typeface="Arial" panose="020B0604020202020204" pitchFamily="34" charset="0"/>
              </a:rPr>
              <a:t>A Review on Negative Road Anomaly Detection Methods</a:t>
            </a:r>
          </a:p>
          <a:p>
            <a:r>
              <a:rPr lang="en-US" sz="2400" b="0" i="0" dirty="0">
                <a:solidFill>
                  <a:srgbClr val="333333"/>
                </a:solidFill>
                <a:effectLst/>
                <a:latin typeface="Arial" panose="020B0604020202020204" pitchFamily="34" charset="0"/>
              </a:rPr>
              <a:t/>
            </a:r>
            <a:br>
              <a:rPr lang="en-US" sz="2400" b="0" i="0" dirty="0">
                <a:solidFill>
                  <a:srgbClr val="333333"/>
                </a:solidFill>
                <a:effectLst/>
                <a:latin typeface="Arial" panose="020B0604020202020204" pitchFamily="34" charset="0"/>
              </a:rPr>
            </a:br>
            <a:r>
              <a:rPr lang="en-US" sz="2400" b="1" u="sng" dirty="0"/>
              <a:t> </a:t>
            </a:r>
            <a:endParaRPr lang="en-US" sz="2400" b="1" i="0" u="sng" strike="noStrike" cap="none" dirty="0">
              <a:solidFill>
                <a:schemeClr val="bg2">
                  <a:lumMod val="25000"/>
                </a:schemeClr>
              </a:solidFill>
              <a:latin typeface="Arial" panose="020B0604020202020204" pitchFamily="34" charset="0"/>
              <a:ea typeface="Arial"/>
              <a:cs typeface="Arial" panose="020B0604020202020204" pitchFamily="34" charset="0"/>
              <a:sym typeface="Arial"/>
            </a:endParaRPr>
          </a:p>
        </p:txBody>
      </p:sp>
      <p:sp>
        <p:nvSpPr>
          <p:cNvPr id="622" name="Google Shape;622;p36"/>
          <p:cNvSpPr txBox="1"/>
          <p:nvPr/>
        </p:nvSpPr>
        <p:spPr>
          <a:xfrm>
            <a:off x="36937" y="871870"/>
            <a:ext cx="1658676"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chemeClr val="bg2">
                    <a:lumMod val="25000"/>
                  </a:schemeClr>
                </a:solidFill>
                <a:latin typeface="Arial"/>
                <a:ea typeface="Arial"/>
                <a:cs typeface="Arial"/>
                <a:sym typeface="Arial"/>
              </a:rPr>
              <a:t>JOURNAL</a:t>
            </a:r>
            <a:r>
              <a:rPr lang="en-IN" sz="1600" b="1" i="0" u="none" strike="noStrike" cap="none" dirty="0">
                <a:solidFill>
                  <a:schemeClr val="bg2">
                    <a:lumMod val="25000"/>
                  </a:schemeClr>
                </a:solidFill>
                <a:latin typeface="Arial"/>
                <a:ea typeface="Arial"/>
                <a:cs typeface="Arial"/>
                <a:sym typeface="Arial"/>
              </a:rPr>
              <a:t>:</a:t>
            </a:r>
            <a:endParaRPr lang="en-IN" sz="1400" b="1" i="0" u="none" strike="noStrike" cap="none" dirty="0">
              <a:solidFill>
                <a:schemeClr val="bg2">
                  <a:lumMod val="25000"/>
                </a:schemeClr>
              </a:solidFill>
              <a:latin typeface="Arial"/>
              <a:ea typeface="Arial"/>
              <a:cs typeface="Arial"/>
              <a:sym typeface="Arial"/>
            </a:endParaRPr>
          </a:p>
          <a:p>
            <a:pPr marL="0" marR="0" lvl="0" indent="0" algn="l" rtl="0">
              <a:lnSpc>
                <a:spcPct val="100000"/>
              </a:lnSpc>
              <a:spcBef>
                <a:spcPts val="0"/>
              </a:spcBef>
              <a:spcAft>
                <a:spcPts val="0"/>
              </a:spcAft>
              <a:buNone/>
            </a:pPr>
            <a:r>
              <a:rPr lang="en-IN" sz="1400" b="1" dirty="0">
                <a:solidFill>
                  <a:schemeClr val="bg2">
                    <a:lumMod val="25000"/>
                  </a:schemeClr>
                </a:solidFill>
                <a:latin typeface="Arial"/>
                <a:cs typeface="Arial"/>
                <a:sym typeface="Arial"/>
              </a:rPr>
              <a:t>IEEE</a:t>
            </a:r>
            <a:endParaRPr dirty="0">
              <a:solidFill>
                <a:schemeClr val="bg2">
                  <a:lumMod val="25000"/>
                </a:schemeClr>
              </a:solidFill>
            </a:endParaRPr>
          </a:p>
        </p:txBody>
      </p:sp>
      <p:sp>
        <p:nvSpPr>
          <p:cNvPr id="624" name="Google Shape;624;p36"/>
          <p:cNvSpPr txBox="1"/>
          <p:nvPr/>
        </p:nvSpPr>
        <p:spPr>
          <a:xfrm>
            <a:off x="155058" y="3179135"/>
            <a:ext cx="1471721" cy="9848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LINK:</a:t>
            </a:r>
            <a:endParaRPr lang="en-IN" sz="1400" b="1" i="0" u="sng" strike="noStrike" cap="none" dirty="0">
              <a:solidFill>
                <a:schemeClr val="tx1">
                  <a:lumMod val="85000"/>
                  <a:lumOff val="15000"/>
                </a:schemeClr>
              </a:solidFill>
              <a:latin typeface="Arial"/>
              <a:ea typeface="Arial"/>
              <a:cs typeface="Arial"/>
              <a:sym typeface="Arial"/>
            </a:endParaRPr>
          </a:p>
          <a:p>
            <a:pPr marL="0" marR="0" lvl="0" indent="0" algn="l" rtl="0">
              <a:lnSpc>
                <a:spcPct val="100000"/>
              </a:lnSpc>
              <a:spcBef>
                <a:spcPts val="0"/>
              </a:spcBef>
              <a:spcAft>
                <a:spcPts val="0"/>
              </a:spcAft>
              <a:buNone/>
            </a:pPr>
            <a:r>
              <a:rPr lang="en-IN" sz="1400" i="0" u="sng" strike="noStrike" cap="none" dirty="0">
                <a:solidFill>
                  <a:srgbClr val="0070C0"/>
                </a:solidFill>
                <a:latin typeface="Arial"/>
                <a:ea typeface="Arial"/>
                <a:cs typeface="Arial"/>
                <a:sym typeface="Arial"/>
              </a:rPr>
              <a:t>https://ieeexplore.ieee.org/document/9043541</a:t>
            </a:r>
          </a:p>
        </p:txBody>
      </p:sp>
      <p:cxnSp>
        <p:nvCxnSpPr>
          <p:cNvPr id="625" name="Google Shape;625;p36"/>
          <p:cNvCxnSpPr/>
          <p:nvPr/>
        </p:nvCxnSpPr>
        <p:spPr>
          <a:xfrm>
            <a:off x="5975498"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26" name="Google Shape;626;p36"/>
          <p:cNvCxnSpPr/>
          <p:nvPr/>
        </p:nvCxnSpPr>
        <p:spPr>
          <a:xfrm>
            <a:off x="5975498" y="3054249"/>
            <a:ext cx="3168502" cy="0"/>
          </a:xfrm>
          <a:prstGeom prst="straightConnector1">
            <a:avLst/>
          </a:prstGeom>
          <a:noFill/>
          <a:ln w="38100" cap="flat" cmpd="sng">
            <a:solidFill>
              <a:srgbClr val="3C3D40"/>
            </a:solidFill>
            <a:prstDash val="solid"/>
            <a:round/>
            <a:headEnd type="none" w="sm" len="sm"/>
            <a:tailEnd type="none" w="sm" len="sm"/>
          </a:ln>
        </p:spPr>
      </p:cxnSp>
      <p:sp>
        <p:nvSpPr>
          <p:cNvPr id="627" name="Google Shape;627;p36"/>
          <p:cNvSpPr txBox="1"/>
          <p:nvPr/>
        </p:nvSpPr>
        <p:spPr>
          <a:xfrm>
            <a:off x="1851113" y="857601"/>
            <a:ext cx="205429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sng" strike="noStrike" cap="none" dirty="0">
                <a:solidFill>
                  <a:schemeClr val="tx1">
                    <a:lumMod val="75000"/>
                    <a:lumOff val="25000"/>
                  </a:schemeClr>
                </a:solidFill>
                <a:latin typeface="Arial"/>
                <a:ea typeface="Arial"/>
                <a:cs typeface="Arial"/>
                <a:sym typeface="Arial"/>
              </a:rPr>
              <a:t>SUMMARY </a:t>
            </a:r>
            <a:endParaRPr dirty="0">
              <a:solidFill>
                <a:schemeClr val="tx1">
                  <a:lumMod val="75000"/>
                  <a:lumOff val="25000"/>
                </a:schemeClr>
              </a:solidFill>
            </a:endParaRPr>
          </a:p>
        </p:txBody>
      </p:sp>
      <p:sp>
        <p:nvSpPr>
          <p:cNvPr id="628" name="Google Shape;628;p36"/>
          <p:cNvSpPr txBox="1"/>
          <p:nvPr/>
        </p:nvSpPr>
        <p:spPr>
          <a:xfrm>
            <a:off x="6019924" y="888379"/>
            <a:ext cx="127591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FINDINGS</a:t>
            </a:r>
            <a:endParaRPr dirty="0"/>
          </a:p>
        </p:txBody>
      </p:sp>
      <p:sp>
        <p:nvSpPr>
          <p:cNvPr id="629" name="Google Shape;629;p36"/>
          <p:cNvSpPr txBox="1"/>
          <p:nvPr/>
        </p:nvSpPr>
        <p:spPr>
          <a:xfrm>
            <a:off x="6081824" y="3120676"/>
            <a:ext cx="213000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u="sng" dirty="0">
                <a:solidFill>
                  <a:srgbClr val="3C3D40"/>
                </a:solidFill>
                <a:latin typeface="Arial"/>
                <a:cs typeface="Arial"/>
                <a:sym typeface="Arial"/>
              </a:rPr>
              <a:t>METHODOLOGY</a:t>
            </a:r>
            <a:endParaRPr dirty="0"/>
          </a:p>
        </p:txBody>
      </p:sp>
      <p:sp>
        <p:nvSpPr>
          <p:cNvPr id="630" name="Google Shape;630;p36"/>
          <p:cNvSpPr txBox="1"/>
          <p:nvPr/>
        </p:nvSpPr>
        <p:spPr>
          <a:xfrm>
            <a:off x="1821211" y="1173953"/>
            <a:ext cx="4047962" cy="3231614"/>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Font typeface="Wingdings" panose="05000000000000000000" pitchFamily="2" charset="2"/>
              <a:buChar char="q"/>
            </a:pPr>
            <a:r>
              <a:rPr lang="en-US" sz="1200" b="1" i="0" dirty="0">
                <a:solidFill>
                  <a:srgbClr val="333333"/>
                </a:solidFill>
                <a:effectLst/>
                <a:latin typeface="Arial" panose="020B0604020202020204" pitchFamily="34" charset="0"/>
              </a:rPr>
              <a:t>The main limitation to obstacle nowadays has been negative road anomalies which is the term we used to refer to potholes and cracks due to their negative drop from the surface of the road.</a:t>
            </a:r>
          </a:p>
          <a:p>
            <a:pPr marL="171450" marR="0" lvl="0" indent="-171450" algn="just" rtl="0">
              <a:lnSpc>
                <a:spcPct val="100000"/>
              </a:lnSpc>
              <a:spcBef>
                <a:spcPts val="0"/>
              </a:spcBef>
              <a:spcAft>
                <a:spcPts val="0"/>
              </a:spcAft>
              <a:buFont typeface="Wingdings" panose="05000000000000000000" pitchFamily="2" charset="2"/>
              <a:buChar char="q"/>
            </a:pPr>
            <a:r>
              <a:rPr lang="en-US" sz="1200" b="1" i="0" dirty="0">
                <a:solidFill>
                  <a:srgbClr val="333333"/>
                </a:solidFill>
                <a:effectLst/>
                <a:latin typeface="Arial" panose="020B0604020202020204" pitchFamily="34" charset="0"/>
              </a:rPr>
              <a:t> This has for long been a limitation because of the fact that they exist in different, random and stochastic shapes. </a:t>
            </a:r>
          </a:p>
          <a:p>
            <a:pPr marL="171450" marR="0" lvl="0" indent="-171450" algn="just" rtl="0">
              <a:lnSpc>
                <a:spcPct val="100000"/>
              </a:lnSpc>
              <a:spcBef>
                <a:spcPts val="0"/>
              </a:spcBef>
              <a:spcAft>
                <a:spcPts val="0"/>
              </a:spcAft>
              <a:buFont typeface="Wingdings" panose="05000000000000000000" pitchFamily="2" charset="2"/>
              <a:buChar char="q"/>
            </a:pPr>
            <a:r>
              <a:rPr lang="en-US" sz="1200" b="1" i="0" dirty="0">
                <a:solidFill>
                  <a:srgbClr val="333333"/>
                </a:solidFill>
                <a:effectLst/>
                <a:latin typeface="Arial" panose="020B0604020202020204" pitchFamily="34" charset="0"/>
              </a:rPr>
              <a:t>Today's technology lacks the presence of sensors capable of detecting negative road anomalies efficiently as the latter surpasses the sensor's limitations rendering the sensing technique inaccurate.</a:t>
            </a:r>
          </a:p>
          <a:p>
            <a:pPr marL="171450" marR="0" lvl="0" indent="-171450" algn="just" rtl="0">
              <a:lnSpc>
                <a:spcPct val="100000"/>
              </a:lnSpc>
              <a:spcBef>
                <a:spcPts val="0"/>
              </a:spcBef>
              <a:spcAft>
                <a:spcPts val="0"/>
              </a:spcAft>
              <a:buFont typeface="Wingdings" panose="05000000000000000000" pitchFamily="2" charset="2"/>
              <a:buChar char="q"/>
            </a:pPr>
            <a:r>
              <a:rPr lang="en-US" sz="1200" b="1" i="0" dirty="0">
                <a:solidFill>
                  <a:srgbClr val="333333"/>
                </a:solidFill>
                <a:effectLst/>
                <a:latin typeface="Arial" panose="020B0604020202020204" pitchFamily="34" charset="0"/>
              </a:rPr>
              <a:t> A significant amount of research </a:t>
            </a:r>
            <a:r>
              <a:rPr lang="en-US" sz="1200" b="1" i="0" dirty="0">
                <a:solidFill>
                  <a:schemeClr val="bg2">
                    <a:lumMod val="25000"/>
                  </a:schemeClr>
                </a:solidFill>
                <a:effectLst/>
                <a:latin typeface="Arial" panose="020B0604020202020204" pitchFamily="34" charset="0"/>
              </a:rPr>
              <a:t>has</a:t>
            </a:r>
            <a:r>
              <a:rPr lang="en-US" sz="1200" b="1" i="0" dirty="0">
                <a:solidFill>
                  <a:srgbClr val="333333"/>
                </a:solidFill>
                <a:effectLst/>
                <a:latin typeface="Arial" panose="020B0604020202020204" pitchFamily="34" charset="0"/>
              </a:rPr>
              <a:t> been focused on the detection of negative road anomalies</a:t>
            </a:r>
          </a:p>
          <a:p>
            <a:pPr marL="171450" marR="0" lvl="0" indent="-171450" algn="just" rtl="0">
              <a:lnSpc>
                <a:spcPct val="100000"/>
              </a:lnSpc>
              <a:spcBef>
                <a:spcPts val="0"/>
              </a:spcBef>
              <a:spcAft>
                <a:spcPts val="0"/>
              </a:spcAft>
              <a:buFont typeface="Wingdings" panose="05000000000000000000" pitchFamily="2" charset="2"/>
              <a:buChar char="q"/>
            </a:pPr>
            <a:r>
              <a:rPr lang="en-US" sz="1200" b="1" i="0" dirty="0">
                <a:solidFill>
                  <a:srgbClr val="333333"/>
                </a:solidFill>
                <a:effectLst/>
                <a:latin typeface="Arial" panose="020B0604020202020204" pitchFamily="34" charset="0"/>
              </a:rPr>
              <a:t> In this paper, the existing techniques will be reviewed.</a:t>
            </a:r>
          </a:p>
        </p:txBody>
      </p:sp>
      <p:sp>
        <p:nvSpPr>
          <p:cNvPr id="631" name="Google Shape;631;p36"/>
          <p:cNvSpPr txBox="1"/>
          <p:nvPr/>
        </p:nvSpPr>
        <p:spPr>
          <a:xfrm>
            <a:off x="5968125" y="1156537"/>
            <a:ext cx="3098185" cy="954067"/>
          </a:xfrm>
          <a:prstGeom prst="rect">
            <a:avLst/>
          </a:prstGeom>
          <a:noFill/>
          <a:ln>
            <a:noFill/>
          </a:ln>
        </p:spPr>
        <p:txBody>
          <a:bodyPr spcFirstLastPara="1" wrap="square" lIns="91425" tIns="45700" rIns="91425" bIns="45700" anchor="t" anchorCtr="0">
            <a:spAutoFit/>
          </a:bodyPr>
          <a:lstStyle/>
          <a:p>
            <a:pPr marL="285750" marR="0" lvl="0" indent="-285750" rtl="0">
              <a:lnSpc>
                <a:spcPct val="100000"/>
              </a:lnSpc>
              <a:spcBef>
                <a:spcPts val="0"/>
              </a:spcBef>
              <a:spcAft>
                <a:spcPts val="0"/>
              </a:spcAft>
              <a:buClr>
                <a:srgbClr val="000000"/>
              </a:buClr>
              <a:buSzPts val="1400"/>
              <a:buFont typeface="Wingdings" panose="05000000000000000000" pitchFamily="2" charset="2"/>
              <a:buChar char="q"/>
            </a:pPr>
            <a:r>
              <a:rPr lang="en-US" sz="1400" b="1" dirty="0">
                <a:solidFill>
                  <a:schemeClr val="bg2">
                    <a:lumMod val="25000"/>
                  </a:schemeClr>
                </a:solidFill>
                <a:latin typeface="Arial" panose="020B0604020202020204" pitchFamily="34" charset="0"/>
                <a:cs typeface="Arial" panose="020B0604020202020204" pitchFamily="34" charset="0"/>
              </a:rPr>
              <a:t>Current research has been extensively focusing on machine vision more than the other techniques. </a:t>
            </a:r>
          </a:p>
        </p:txBody>
      </p:sp>
      <p:sp>
        <p:nvSpPr>
          <p:cNvPr id="632" name="Google Shape;632;p36"/>
          <p:cNvSpPr txBox="1"/>
          <p:nvPr/>
        </p:nvSpPr>
        <p:spPr>
          <a:xfrm>
            <a:off x="6188148" y="3508479"/>
            <a:ext cx="2658138" cy="95406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IN" sz="1400" b="1" dirty="0">
                <a:solidFill>
                  <a:schemeClr val="bg2">
                    <a:lumMod val="25000"/>
                  </a:schemeClr>
                </a:solidFill>
                <a:latin typeface="Arial" panose="020B0604020202020204" pitchFamily="34" charset="0"/>
                <a:cs typeface="Arial" panose="020B0604020202020204" pitchFamily="34" charset="0"/>
              </a:rPr>
              <a:t>Deep Learning Techniques</a:t>
            </a:r>
          </a:p>
          <a:p>
            <a:pPr marL="285750" marR="0" lvl="0" indent="-285750" algn="l" rtl="0">
              <a:lnSpc>
                <a:spcPct val="100000"/>
              </a:lnSpc>
              <a:spcBef>
                <a:spcPts val="0"/>
              </a:spcBef>
              <a:spcAft>
                <a:spcPts val="0"/>
              </a:spcAft>
              <a:buClr>
                <a:srgbClr val="000000"/>
              </a:buClr>
              <a:buSzPts val="1400"/>
              <a:buFont typeface="Noto Sans Symbols"/>
              <a:buChar char="❑"/>
            </a:pPr>
            <a:r>
              <a:rPr lang="en-IN" sz="1400" b="1" dirty="0">
                <a:solidFill>
                  <a:schemeClr val="bg2">
                    <a:lumMod val="25000"/>
                  </a:schemeClr>
                </a:solidFill>
                <a:latin typeface="Arial" panose="020B0604020202020204" pitchFamily="34" charset="0"/>
                <a:cs typeface="Arial" panose="020B0604020202020204" pitchFamily="34" charset="0"/>
              </a:rPr>
              <a:t>CNN </a:t>
            </a:r>
            <a:endParaRPr lang="en-US" sz="1400" b="1" dirty="0">
              <a:solidFill>
                <a:schemeClr val="bg2">
                  <a:lumMod val="25000"/>
                </a:schemeClr>
              </a:solidFill>
              <a:latin typeface="Arial" panose="020B0604020202020204" pitchFamily="34" charset="0"/>
              <a:cs typeface="Arial" panose="020B0604020202020204" pitchFamily="34" charset="0"/>
            </a:endParaRPr>
          </a:p>
          <a:p>
            <a:pPr marR="0" lvl="0" algn="l" rtl="0">
              <a:lnSpc>
                <a:spcPct val="100000"/>
              </a:lnSpc>
              <a:spcBef>
                <a:spcPts val="0"/>
              </a:spcBef>
              <a:spcAft>
                <a:spcPts val="0"/>
              </a:spcAft>
              <a:buClr>
                <a:srgbClr val="000000"/>
              </a:buClr>
              <a:buSzPts val="1400"/>
            </a:pPr>
            <a:endParaRPr lang="en-IN" sz="1400" b="1" i="0" u="none" strike="noStrike" cap="none" dirty="0">
              <a:solidFill>
                <a:schemeClr val="bg2">
                  <a:lumMod val="25000"/>
                </a:schemeClr>
              </a:solidFill>
              <a:latin typeface="Arial" panose="020B0604020202020204" pitchFamily="34" charset="0"/>
              <a:ea typeface="Arial"/>
              <a:cs typeface="Arial" panose="020B0604020202020204" pitchFamily="34" charset="0"/>
              <a:sym typeface="Arial"/>
            </a:endParaRPr>
          </a:p>
        </p:txBody>
      </p:sp>
      <p:sp>
        <p:nvSpPr>
          <p:cNvPr id="3" name="TextBox 2">
            <a:extLst>
              <a:ext uri="{FF2B5EF4-FFF2-40B4-BE49-F238E27FC236}">
                <a16:creationId xmlns="" xmlns:a16="http://schemas.microsoft.com/office/drawing/2014/main" id="{F06F56BF-2BF9-471F-9530-4102CADCC1E9}"/>
              </a:ext>
            </a:extLst>
          </p:cNvPr>
          <p:cNvSpPr txBox="1"/>
          <p:nvPr/>
        </p:nvSpPr>
        <p:spPr>
          <a:xfrm>
            <a:off x="114741" y="2098032"/>
            <a:ext cx="1543933" cy="861774"/>
          </a:xfrm>
          <a:prstGeom prst="rect">
            <a:avLst/>
          </a:prstGeom>
          <a:noFill/>
        </p:spPr>
        <p:txBody>
          <a:bodyPr wrap="square">
            <a:spAutoFit/>
          </a:bodyPr>
          <a:lstStyle/>
          <a:p>
            <a:pPr marL="0" marR="0" lvl="0" indent="0" algn="l" rtl="0">
              <a:lnSpc>
                <a:spcPct val="100000"/>
              </a:lnSpc>
              <a:spcBef>
                <a:spcPts val="0"/>
              </a:spcBef>
              <a:spcAft>
                <a:spcPts val="0"/>
              </a:spcAft>
              <a:buNone/>
            </a:pPr>
            <a:r>
              <a:rPr lang="en-IN" sz="1600" b="1" i="0" u="sng" strike="noStrike" cap="none" dirty="0">
                <a:solidFill>
                  <a:schemeClr val="bg2">
                    <a:lumMod val="25000"/>
                  </a:schemeClr>
                </a:solidFill>
                <a:latin typeface="Arial"/>
                <a:ea typeface="Arial"/>
                <a:cs typeface="Arial"/>
                <a:sym typeface="Arial"/>
              </a:rPr>
              <a:t>DATE</a:t>
            </a:r>
            <a:r>
              <a:rPr lang="en-IN" sz="1800" b="1" i="0" u="none" strike="noStrike" cap="none" dirty="0">
                <a:solidFill>
                  <a:schemeClr val="bg2">
                    <a:lumMod val="25000"/>
                  </a:schemeClr>
                </a:solidFill>
                <a:latin typeface="Arial"/>
                <a:ea typeface="Arial"/>
                <a:cs typeface="Arial"/>
                <a:sym typeface="Arial"/>
              </a:rPr>
              <a:t>:</a:t>
            </a:r>
          </a:p>
          <a:p>
            <a:pPr marL="0" marR="0" lvl="0" indent="0" algn="l" rtl="0">
              <a:lnSpc>
                <a:spcPct val="100000"/>
              </a:lnSpc>
              <a:spcBef>
                <a:spcPts val="0"/>
              </a:spcBef>
              <a:spcAft>
                <a:spcPts val="0"/>
              </a:spcAft>
              <a:buNone/>
            </a:pPr>
            <a:r>
              <a:rPr lang="en-IN" sz="1600" b="1" i="0" dirty="0">
                <a:solidFill>
                  <a:srgbClr val="333333"/>
                </a:solidFill>
                <a:effectLst/>
                <a:latin typeface="Arial" panose="020B0604020202020204" pitchFamily="34" charset="0"/>
                <a:cs typeface="Arial" panose="020B0604020202020204" pitchFamily="34" charset="0"/>
              </a:rPr>
              <a:t>20 Mar 2020 </a:t>
            </a:r>
            <a:r>
              <a:rPr lang="en-IN" sz="1600" b="1" u="none" strike="noStrike" dirty="0">
                <a:solidFill>
                  <a:srgbClr val="006699"/>
                </a:solidFill>
                <a:effectLst/>
                <a:latin typeface="Arial" panose="020B0604020202020204" pitchFamily="34" charset="0"/>
                <a:cs typeface="Arial" panose="020B0604020202020204" pitchFamily="34" charset="0"/>
                <a:hlinkClick r:id="rId3"/>
              </a:rPr>
              <a:t/>
            </a:r>
            <a:br>
              <a:rPr lang="en-IN" sz="1600" b="1" u="none" strike="noStrike" dirty="0">
                <a:solidFill>
                  <a:srgbClr val="006699"/>
                </a:solidFill>
                <a:effectLst/>
                <a:latin typeface="Arial" panose="020B0604020202020204" pitchFamily="34" charset="0"/>
                <a:cs typeface="Arial" panose="020B0604020202020204" pitchFamily="34" charset="0"/>
                <a:hlinkClick r:id="rId3"/>
              </a:rPr>
            </a:br>
            <a:endParaRPr lang="en-IN" sz="1600"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65896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837" name="Google Shape;837;p46"/>
          <p:cNvCxnSpPr/>
          <p:nvPr/>
        </p:nvCxnSpPr>
        <p:spPr>
          <a:xfrm>
            <a:off x="4647476" y="778933"/>
            <a:ext cx="0" cy="4364567"/>
          </a:xfrm>
          <a:prstGeom prst="straightConnector1">
            <a:avLst/>
          </a:prstGeom>
          <a:noFill/>
          <a:ln w="38100" cap="flat" cmpd="sng">
            <a:solidFill>
              <a:srgbClr val="3C3D40"/>
            </a:solidFill>
            <a:prstDash val="solid"/>
            <a:round/>
            <a:headEnd type="none" w="sm" len="sm"/>
            <a:tailEnd type="none" w="sm" len="sm"/>
          </a:ln>
        </p:spPr>
      </p:cxnSp>
      <p:cxnSp>
        <p:nvCxnSpPr>
          <p:cNvPr id="838" name="Google Shape;838;p46"/>
          <p:cNvCxnSpPr/>
          <p:nvPr/>
        </p:nvCxnSpPr>
        <p:spPr>
          <a:xfrm>
            <a:off x="0" y="778933"/>
            <a:ext cx="9144000" cy="0"/>
          </a:xfrm>
          <a:prstGeom prst="straightConnector1">
            <a:avLst/>
          </a:prstGeom>
          <a:noFill/>
          <a:ln w="38100" cap="flat" cmpd="sng">
            <a:solidFill>
              <a:srgbClr val="3C3D40"/>
            </a:solidFill>
            <a:prstDash val="solid"/>
            <a:round/>
            <a:headEnd type="none" w="sm" len="sm"/>
            <a:tailEnd type="none" w="sm" len="sm"/>
          </a:ln>
        </p:spPr>
      </p:cxnSp>
      <p:sp>
        <p:nvSpPr>
          <p:cNvPr id="842" name="Google Shape;842;p46"/>
          <p:cNvSpPr txBox="1"/>
          <p:nvPr/>
        </p:nvSpPr>
        <p:spPr>
          <a:xfrm>
            <a:off x="1110267" y="98564"/>
            <a:ext cx="7692887" cy="46783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000" b="1" i="0" u="sng" strike="noStrike" cap="none" dirty="0">
                <a:solidFill>
                  <a:srgbClr val="3C3D40"/>
                </a:solidFill>
                <a:latin typeface="Arial Black"/>
                <a:ea typeface="Arial Black"/>
                <a:cs typeface="Arial Black"/>
                <a:sym typeface="Arial Black"/>
              </a:rPr>
              <a:t>Similarities and Differences</a:t>
            </a:r>
            <a:endParaRPr sz="2000" b="0" i="0" u="sng" strike="noStrike" cap="none" dirty="0">
              <a:solidFill>
                <a:srgbClr val="000000"/>
              </a:solidFill>
              <a:latin typeface="Arial"/>
              <a:ea typeface="Arial"/>
              <a:cs typeface="Arial"/>
              <a:sym typeface="Arial"/>
            </a:endParaRPr>
          </a:p>
        </p:txBody>
      </p:sp>
      <p:sp>
        <p:nvSpPr>
          <p:cNvPr id="844" name="Google Shape;844;p46"/>
          <p:cNvSpPr txBox="1"/>
          <p:nvPr/>
        </p:nvSpPr>
        <p:spPr>
          <a:xfrm>
            <a:off x="1278733" y="937142"/>
            <a:ext cx="2271712" cy="369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SIMILARITIES</a:t>
            </a:r>
            <a:endParaRPr u="sng" dirty="0"/>
          </a:p>
        </p:txBody>
      </p:sp>
      <p:sp>
        <p:nvSpPr>
          <p:cNvPr id="845" name="Google Shape;845;p46"/>
          <p:cNvSpPr txBox="1"/>
          <p:nvPr/>
        </p:nvSpPr>
        <p:spPr>
          <a:xfrm>
            <a:off x="4872043" y="961981"/>
            <a:ext cx="4057470" cy="369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DIFFERENCES</a:t>
            </a:r>
            <a:endParaRPr u="sng" dirty="0"/>
          </a:p>
        </p:txBody>
      </p:sp>
      <p:sp>
        <p:nvSpPr>
          <p:cNvPr id="847" name="Google Shape;847;p46"/>
          <p:cNvSpPr txBox="1"/>
          <p:nvPr/>
        </p:nvSpPr>
        <p:spPr>
          <a:xfrm>
            <a:off x="154112" y="1880170"/>
            <a:ext cx="4199470" cy="132339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US" sz="1600" b="1" dirty="0">
                <a:solidFill>
                  <a:schemeClr val="bg2">
                    <a:lumMod val="25000"/>
                  </a:schemeClr>
                </a:solidFill>
                <a:latin typeface="Arial" panose="020B0604020202020204" pitchFamily="34" charset="0"/>
                <a:cs typeface="Arial" panose="020B0604020202020204" pitchFamily="34" charset="0"/>
              </a:rPr>
              <a:t>This system can be efficient with some slight modifications</a:t>
            </a:r>
            <a:endParaRPr lang="en-IN" sz="1600" b="1" dirty="0">
              <a:solidFill>
                <a:schemeClr val="bg2">
                  <a:lumMod val="25000"/>
                </a:schemeClr>
              </a:solidFill>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r>
              <a:rPr lang="en-IN" sz="1600" b="1" dirty="0">
                <a:solidFill>
                  <a:schemeClr val="bg2">
                    <a:lumMod val="25000"/>
                  </a:schemeClr>
                </a:solidFill>
                <a:latin typeface="Arial" panose="020B0604020202020204" pitchFamily="34" charset="0"/>
                <a:cs typeface="Arial" panose="020B0604020202020204" pitchFamily="34" charset="0"/>
              </a:rPr>
              <a:t>It relies on images and videos from processing it .</a:t>
            </a:r>
          </a:p>
          <a:p>
            <a:pPr marL="285750" marR="0" lvl="0" indent="-285750" algn="l" rtl="0">
              <a:lnSpc>
                <a:spcPct val="100000"/>
              </a:lnSpc>
              <a:spcBef>
                <a:spcPts val="0"/>
              </a:spcBef>
              <a:spcAft>
                <a:spcPts val="0"/>
              </a:spcAft>
              <a:buClr>
                <a:srgbClr val="000000"/>
              </a:buClr>
              <a:buSzPts val="1600"/>
              <a:buFont typeface="Noto Sans Symbols"/>
              <a:buChar char="❑"/>
            </a:pPr>
            <a:endParaRPr sz="16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48" name="Google Shape;848;p46"/>
          <p:cNvSpPr txBox="1"/>
          <p:nvPr/>
        </p:nvSpPr>
        <p:spPr>
          <a:xfrm>
            <a:off x="4814888" y="1879273"/>
            <a:ext cx="4441395" cy="58473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IN" sz="1600" b="1" dirty="0">
                <a:solidFill>
                  <a:schemeClr val="bg2">
                    <a:lumMod val="25000"/>
                  </a:schemeClr>
                </a:solidFill>
                <a:latin typeface="Arial" panose="020B0604020202020204" pitchFamily="34" charset="0"/>
                <a:cs typeface="Arial" panose="020B0604020202020204" pitchFamily="34" charset="0"/>
              </a:rPr>
              <a:t>Semantic Segmentation and Image Processing is used.</a:t>
            </a:r>
            <a:endParaRPr lang="en-US" sz="1600" b="1" i="0" dirty="0">
              <a:solidFill>
                <a:schemeClr val="bg2">
                  <a:lumMod val="25000"/>
                </a:schemeClr>
              </a:solidFill>
              <a:effectLst/>
              <a:latin typeface="Arial" panose="020B0604020202020204" pitchFamily="34" charset="0"/>
              <a:cs typeface="Arial" panose="020B0604020202020204" pitchFamily="34" charset="0"/>
            </a:endParaRPr>
          </a:p>
        </p:txBody>
      </p:sp>
      <p:cxnSp>
        <p:nvCxnSpPr>
          <p:cNvPr id="852" name="Google Shape;852;p46"/>
          <p:cNvCxnSpPr/>
          <p:nvPr/>
        </p:nvCxnSpPr>
        <p:spPr>
          <a:xfrm>
            <a:off x="0" y="1467293"/>
            <a:ext cx="9144000" cy="0"/>
          </a:xfrm>
          <a:prstGeom prst="straightConnector1">
            <a:avLst/>
          </a:prstGeom>
          <a:noFill/>
          <a:ln w="19050" cap="flat" cmpd="sng">
            <a:solidFill>
              <a:srgbClr val="3C3D40"/>
            </a:solidFill>
            <a:prstDash val="solid"/>
            <a:round/>
            <a:headEnd type="none" w="sm" len="sm"/>
            <a:tailEnd type="none" w="sm" len="sm"/>
          </a:ln>
        </p:spPr>
      </p:cxnSp>
    </p:spTree>
    <p:extLst>
      <p:ext uri="{BB962C8B-B14F-4D97-AF65-F5344CB8AC3E}">
        <p14:creationId xmlns:p14="http://schemas.microsoft.com/office/powerpoint/2010/main" val="1364232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7"/>
          <p:cNvSpPr/>
          <p:nvPr/>
        </p:nvSpPr>
        <p:spPr>
          <a:xfrm>
            <a:off x="0" y="-144379"/>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p:txBody>
      </p:sp>
      <p:cxnSp>
        <p:nvCxnSpPr>
          <p:cNvPr id="641" name="Google Shape;641;p37"/>
          <p:cNvCxnSpPr/>
          <p:nvPr/>
        </p:nvCxnSpPr>
        <p:spPr>
          <a:xfrm>
            <a:off x="1775633"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42" name="Google Shape;642;p37"/>
          <p:cNvCxnSpPr/>
          <p:nvPr/>
        </p:nvCxnSpPr>
        <p:spPr>
          <a:xfrm>
            <a:off x="0" y="871870"/>
            <a:ext cx="9144000" cy="0"/>
          </a:xfrm>
          <a:prstGeom prst="straightConnector1">
            <a:avLst/>
          </a:prstGeom>
          <a:noFill/>
          <a:ln w="38100" cap="flat" cmpd="sng">
            <a:solidFill>
              <a:srgbClr val="3C3D40"/>
            </a:solidFill>
            <a:prstDash val="solid"/>
            <a:round/>
            <a:headEnd type="none" w="sm" len="sm"/>
            <a:tailEnd type="none" w="sm" len="sm"/>
          </a:ln>
        </p:spPr>
      </p:cxnSp>
      <p:sp>
        <p:nvSpPr>
          <p:cNvPr id="643" name="Google Shape;643;p37"/>
          <p:cNvSpPr txBox="1"/>
          <p:nvPr/>
        </p:nvSpPr>
        <p:spPr>
          <a:xfrm>
            <a:off x="72832" y="-102743"/>
            <a:ext cx="8747603" cy="937311"/>
          </a:xfrm>
          <a:prstGeom prst="rect">
            <a:avLst/>
          </a:prstGeom>
          <a:noFill/>
          <a:ln>
            <a:noFill/>
          </a:ln>
        </p:spPr>
        <p:txBody>
          <a:bodyPr spcFirstLastPara="1" wrap="square" lIns="68575" tIns="34275" rIns="68575" bIns="34275" anchor="t" anchorCtr="0">
            <a:noAutofit/>
          </a:bodyPr>
          <a:lstStyle/>
          <a:p>
            <a:pPr algn="ctr"/>
            <a:r>
              <a:rPr lang="en-US" sz="2800" b="1" dirty="0">
                <a:latin typeface="Arial Black" panose="020B0A04020102020204" pitchFamily="34" charset="0"/>
              </a:rPr>
              <a:t>Detection and counting of pothole using image processing techniques</a:t>
            </a:r>
          </a:p>
          <a:p>
            <a:pPr algn="ctr"/>
            <a:endParaRPr sz="2800" b="1"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644" name="Google Shape;644;p37"/>
          <p:cNvSpPr txBox="1"/>
          <p:nvPr/>
        </p:nvSpPr>
        <p:spPr>
          <a:xfrm>
            <a:off x="77529" y="1091240"/>
            <a:ext cx="1620575"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JOURNAL:</a:t>
            </a:r>
          </a:p>
          <a:p>
            <a:pPr marL="0" marR="0" lvl="0" indent="0" algn="l" rtl="0">
              <a:lnSpc>
                <a:spcPct val="100000"/>
              </a:lnSpc>
              <a:spcBef>
                <a:spcPts val="0"/>
              </a:spcBef>
              <a:spcAft>
                <a:spcPts val="0"/>
              </a:spcAft>
              <a:buNone/>
            </a:pPr>
            <a:r>
              <a:rPr lang="en-IN" sz="1400" b="1" dirty="0">
                <a:solidFill>
                  <a:schemeClr val="tx1">
                    <a:lumMod val="85000"/>
                    <a:lumOff val="15000"/>
                  </a:schemeClr>
                </a:solidFill>
                <a:latin typeface="Arial" panose="020B0604020202020204" pitchFamily="34" charset="0"/>
                <a:cs typeface="Arial" panose="020B0604020202020204" pitchFamily="34" charset="0"/>
              </a:rPr>
              <a:t>IEEE</a:t>
            </a:r>
            <a:endParaRPr sz="14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45" name="Google Shape;645;p37"/>
          <p:cNvSpPr txBox="1"/>
          <p:nvPr/>
        </p:nvSpPr>
        <p:spPr>
          <a:xfrm>
            <a:off x="163477" y="1935015"/>
            <a:ext cx="1620574"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DATE:</a:t>
            </a:r>
          </a:p>
          <a:p>
            <a:pPr lvl="0"/>
            <a:r>
              <a:rPr lang="en-US" sz="1600" b="1" dirty="0">
                <a:latin typeface="Arial" panose="020B0604020202020204" pitchFamily="34" charset="0"/>
                <a:cs typeface="Arial" panose="020B0604020202020204" pitchFamily="34" charset="0"/>
              </a:rPr>
              <a:t>08 May 2017</a:t>
            </a:r>
            <a:endPar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endParaRPr>
          </a:p>
        </p:txBody>
      </p:sp>
      <p:sp>
        <p:nvSpPr>
          <p:cNvPr id="646" name="Google Shape;646;p37"/>
          <p:cNvSpPr txBox="1"/>
          <p:nvPr/>
        </p:nvSpPr>
        <p:spPr>
          <a:xfrm>
            <a:off x="1" y="2928164"/>
            <a:ext cx="1784050"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LINK:</a:t>
            </a:r>
          </a:p>
          <a:p>
            <a:pPr lvl="0"/>
            <a:r>
              <a:rPr lang="en-IN" sz="1600" b="1" dirty="0">
                <a:solidFill>
                  <a:schemeClr val="accent2">
                    <a:lumMod val="75000"/>
                  </a:schemeClr>
                </a:solidFill>
                <a:latin typeface="Arial" panose="020B0604020202020204" pitchFamily="34" charset="0"/>
                <a:ea typeface="Arial"/>
                <a:cs typeface="Arial" panose="020B0604020202020204" pitchFamily="34" charset="0"/>
                <a:sym typeface="Arial"/>
              </a:rPr>
              <a:t>https://ieeexplore.ieee.org/document/7919622</a:t>
            </a:r>
            <a:endParaRPr lang="en-IN" sz="1600" b="1" i="0" u="none" strike="noStrike" cap="none" dirty="0">
              <a:solidFill>
                <a:schemeClr val="accent2">
                  <a:lumMod val="75000"/>
                </a:schemeClr>
              </a:solidFill>
              <a:latin typeface="Arial" panose="020B0604020202020204" pitchFamily="34" charset="0"/>
              <a:ea typeface="Arial"/>
              <a:cs typeface="Arial" panose="020B0604020202020204" pitchFamily="34" charset="0"/>
              <a:sym typeface="Arial"/>
            </a:endParaRPr>
          </a:p>
        </p:txBody>
      </p:sp>
      <p:cxnSp>
        <p:nvCxnSpPr>
          <p:cNvPr id="647" name="Google Shape;647;p37"/>
          <p:cNvCxnSpPr/>
          <p:nvPr/>
        </p:nvCxnSpPr>
        <p:spPr>
          <a:xfrm>
            <a:off x="5975498"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48" name="Google Shape;648;p37"/>
          <p:cNvCxnSpPr/>
          <p:nvPr/>
        </p:nvCxnSpPr>
        <p:spPr>
          <a:xfrm>
            <a:off x="5983914" y="2519750"/>
            <a:ext cx="3168502" cy="0"/>
          </a:xfrm>
          <a:prstGeom prst="straightConnector1">
            <a:avLst/>
          </a:prstGeom>
          <a:noFill/>
          <a:ln w="38100" cap="flat" cmpd="sng">
            <a:solidFill>
              <a:srgbClr val="3C3D40"/>
            </a:solidFill>
            <a:prstDash val="solid"/>
            <a:round/>
            <a:headEnd type="none" w="sm" len="sm"/>
            <a:tailEnd type="none" w="sm" len="sm"/>
          </a:ln>
        </p:spPr>
      </p:cxnSp>
      <p:sp>
        <p:nvSpPr>
          <p:cNvPr id="649" name="Google Shape;649;p37"/>
          <p:cNvSpPr txBox="1"/>
          <p:nvPr/>
        </p:nvSpPr>
        <p:spPr>
          <a:xfrm>
            <a:off x="2408278" y="891036"/>
            <a:ext cx="220093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b="1" i="0" u="sng" strike="noStrike" cap="none" dirty="0">
                <a:solidFill>
                  <a:srgbClr val="3C3D40"/>
                </a:solidFill>
                <a:latin typeface="Arial" panose="020B0604020202020204" pitchFamily="34" charset="0"/>
                <a:ea typeface="Arial"/>
                <a:cs typeface="Arial" panose="020B0604020202020204" pitchFamily="34" charset="0"/>
                <a:sym typeface="Arial"/>
              </a:rPr>
              <a:t>SUMMARY</a:t>
            </a:r>
            <a:endParaRPr dirty="0">
              <a:latin typeface="Arial" panose="020B0604020202020204" pitchFamily="34" charset="0"/>
              <a:cs typeface="Arial" panose="020B0604020202020204" pitchFamily="34" charset="0"/>
            </a:endParaRPr>
          </a:p>
        </p:txBody>
      </p:sp>
      <p:sp>
        <p:nvSpPr>
          <p:cNvPr id="650" name="Google Shape;650;p37"/>
          <p:cNvSpPr txBox="1"/>
          <p:nvPr/>
        </p:nvSpPr>
        <p:spPr>
          <a:xfrm>
            <a:off x="6092456" y="989671"/>
            <a:ext cx="300059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panose="020B0604020202020204" pitchFamily="34" charset="0"/>
                <a:ea typeface="Arial"/>
                <a:cs typeface="Arial" panose="020B0604020202020204" pitchFamily="34" charset="0"/>
                <a:sym typeface="Arial"/>
              </a:rPr>
              <a:t>FINDINGS</a:t>
            </a:r>
          </a:p>
          <a:p>
            <a:pPr marL="285750" lvl="0" indent="-285750">
              <a:buFont typeface="Wingdings" panose="05000000000000000000" pitchFamily="2" charset="2"/>
              <a:buChar char="q"/>
            </a:pPr>
            <a:r>
              <a:rPr lang="en-US" sz="1600" b="1" dirty="0">
                <a:latin typeface="Arial" panose="020B0604020202020204" pitchFamily="34" charset="0"/>
                <a:cs typeface="Arial" panose="020B0604020202020204" pitchFamily="34" charset="0"/>
              </a:rPr>
              <a:t>Different image segmentation techniques.</a:t>
            </a:r>
            <a:endParaRPr lang="en-IN" sz="1600" b="1" i="0" u="sng" strike="noStrike" cap="none" dirty="0">
              <a:solidFill>
                <a:srgbClr val="3C3D40"/>
              </a:solidFill>
              <a:latin typeface="Arial" panose="020B0604020202020204" pitchFamily="34" charset="0"/>
              <a:ea typeface="Arial"/>
              <a:cs typeface="Arial" panose="020B0604020202020204" pitchFamily="34" charset="0"/>
              <a:sym typeface="Arial"/>
            </a:endParaRPr>
          </a:p>
        </p:txBody>
      </p:sp>
      <p:sp>
        <p:nvSpPr>
          <p:cNvPr id="651" name="Google Shape;651;p37"/>
          <p:cNvSpPr txBox="1"/>
          <p:nvPr/>
        </p:nvSpPr>
        <p:spPr>
          <a:xfrm>
            <a:off x="6110617" y="2623750"/>
            <a:ext cx="161614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panose="020B0604020202020204" pitchFamily="34" charset="0"/>
                <a:ea typeface="Arial"/>
                <a:cs typeface="Arial" panose="020B0604020202020204" pitchFamily="34" charset="0"/>
                <a:sym typeface="Arial"/>
              </a:rPr>
              <a:t>ALGORITHMS</a:t>
            </a:r>
            <a:endParaRPr dirty="0">
              <a:latin typeface="Arial" panose="020B0604020202020204" pitchFamily="34" charset="0"/>
              <a:cs typeface="Arial" panose="020B0604020202020204" pitchFamily="34" charset="0"/>
            </a:endParaRPr>
          </a:p>
        </p:txBody>
      </p:sp>
      <p:sp>
        <p:nvSpPr>
          <p:cNvPr id="652" name="Google Shape;652;p37"/>
          <p:cNvSpPr txBox="1"/>
          <p:nvPr/>
        </p:nvSpPr>
        <p:spPr>
          <a:xfrm>
            <a:off x="1960816" y="1203013"/>
            <a:ext cx="4073161" cy="3323946"/>
          </a:xfrm>
          <a:prstGeom prst="rect">
            <a:avLst/>
          </a:prstGeom>
          <a:noFill/>
          <a:ln>
            <a:noFill/>
          </a:ln>
        </p:spPr>
        <p:txBody>
          <a:bodyPr spcFirstLastPara="1" wrap="square" lIns="91425" tIns="45700" rIns="91425" bIns="45700" anchor="t" anchorCtr="0">
            <a:spAutoFit/>
          </a:bodyPr>
          <a:lstStyle/>
          <a:p>
            <a:r>
              <a:rPr lang="en-US" sz="1400" b="1" dirty="0">
                <a:latin typeface="Arial" panose="020B0604020202020204" pitchFamily="34" charset="0"/>
                <a:cs typeface="Arial" panose="020B0604020202020204" pitchFamily="34" charset="0"/>
              </a:rPr>
              <a:t>Pothole are the primary cause of accidents, hence identification and classification using image processing techniques is very important. </a:t>
            </a:r>
          </a:p>
          <a:p>
            <a:r>
              <a:rPr lang="en-US" sz="1400" b="1" dirty="0">
                <a:latin typeface="Arial" panose="020B0604020202020204" pitchFamily="34" charset="0"/>
                <a:cs typeface="Arial" panose="020B0604020202020204" pitchFamily="34" charset="0"/>
              </a:rPr>
              <a:t>In this paper image pre-processing based on difference of Gaussian-Filtering and clustering based image segmentation methods are implemented for better results.</a:t>
            </a:r>
          </a:p>
          <a:p>
            <a:r>
              <a:rPr lang="en-US" sz="1400" b="1" dirty="0">
                <a:latin typeface="Arial" panose="020B0604020202020204" pitchFamily="34" charset="0"/>
                <a:cs typeface="Arial" panose="020B0604020202020204" pitchFamily="34" charset="0"/>
              </a:rPr>
              <a:t>The main goal of this paper is to identify a better method which is highly efficient and accurate compared to the conventional methods. Different image pre-processing and segmentation methods for pothole detection where reviewed using performance measures. </a:t>
            </a:r>
            <a:endParaRPr sz="1400" b="1" dirty="0">
              <a:latin typeface="Arial" panose="020B0604020202020204" pitchFamily="34" charset="0"/>
              <a:cs typeface="Arial" panose="020B0604020202020204" pitchFamily="34" charset="0"/>
            </a:endParaRPr>
          </a:p>
        </p:txBody>
      </p:sp>
      <p:sp>
        <p:nvSpPr>
          <p:cNvPr id="654" name="Google Shape;654;p37"/>
          <p:cNvSpPr txBox="1"/>
          <p:nvPr/>
        </p:nvSpPr>
        <p:spPr>
          <a:xfrm>
            <a:off x="6086062" y="2968150"/>
            <a:ext cx="3013999" cy="1815841"/>
          </a:xfrm>
          <a:prstGeom prst="rect">
            <a:avLst/>
          </a:prstGeom>
          <a:noFill/>
          <a:ln>
            <a:noFill/>
          </a:ln>
        </p:spPr>
        <p:txBody>
          <a:bodyPr spcFirstLastPara="1" wrap="square" lIns="91425" tIns="45700" rIns="91425" bIns="45700" anchor="t" anchorCtr="0">
            <a:spAutoFit/>
          </a:bodyPr>
          <a:lstStyle/>
          <a:p>
            <a:pPr marL="285750" indent="-285750">
              <a:buFont typeface="Wingdings" panose="05000000000000000000" pitchFamily="2" charset="2"/>
              <a:buChar char="q"/>
            </a:pPr>
            <a:r>
              <a:rPr lang="en-US" sz="1400" b="1" dirty="0">
                <a:latin typeface="Arial" panose="020B0604020202020204" pitchFamily="34" charset="0"/>
                <a:cs typeface="Arial" panose="020B0604020202020204" pitchFamily="34" charset="0"/>
              </a:rPr>
              <a:t>Edge detection technique</a:t>
            </a:r>
          </a:p>
          <a:p>
            <a:pPr marL="285750" indent="-285750">
              <a:buFont typeface="Wingdings" panose="05000000000000000000" pitchFamily="2" charset="2"/>
              <a:buChar char="q"/>
            </a:pPr>
            <a:r>
              <a:rPr lang="en-US" sz="1400" b="1" dirty="0" err="1">
                <a:latin typeface="Arial" panose="020B0604020202020204" pitchFamily="34" charset="0"/>
                <a:cs typeface="Arial" panose="020B0604020202020204" pitchFamily="34" charset="0"/>
              </a:rPr>
              <a:t>Thresholding</a:t>
            </a:r>
            <a:r>
              <a:rPr lang="en-US" sz="1400" b="1" dirty="0">
                <a:latin typeface="Arial" panose="020B0604020202020204" pitchFamily="34" charset="0"/>
                <a:cs typeface="Arial" panose="020B0604020202020204" pitchFamily="34" charset="0"/>
              </a:rPr>
              <a:t> technique based on Otsu’s method</a:t>
            </a:r>
          </a:p>
          <a:p>
            <a:pPr marL="285750" indent="-285750">
              <a:buFont typeface="Wingdings" panose="05000000000000000000" pitchFamily="2" charset="2"/>
              <a:buChar char="q"/>
            </a:pPr>
            <a:r>
              <a:rPr lang="en-US" sz="1400" b="1" dirty="0">
                <a:latin typeface="Arial" panose="020B0604020202020204" pitchFamily="34" charset="0"/>
                <a:cs typeface="Arial" panose="020B0604020202020204" pitchFamily="34" charset="0"/>
              </a:rPr>
              <a:t>K-Means based Image clustering technique</a:t>
            </a:r>
          </a:p>
          <a:p>
            <a:pPr marL="285750" indent="-285750">
              <a:buFont typeface="Wingdings" panose="05000000000000000000" pitchFamily="2" charset="2"/>
              <a:buChar char="q"/>
            </a:pPr>
            <a:r>
              <a:rPr lang="en-US" sz="1400" b="1" dirty="0">
                <a:latin typeface="Arial" panose="020B0604020202020204" pitchFamily="34" charset="0"/>
                <a:cs typeface="Arial" panose="020B0604020202020204" pitchFamily="34" charset="0"/>
              </a:rPr>
              <a:t>Fuzzy C-Means based Image clustering technique</a:t>
            </a:r>
            <a:endParaRPr lang="en-IN" sz="1400" b="1" i="0" u="none" strike="noStrike" baseline="0" dirty="0">
              <a:latin typeface="Arial" panose="020B0604020202020204" pitchFamily="34" charset="0"/>
              <a:cs typeface="Arial" panose="020B0604020202020204" pitchFamily="34" charset="0"/>
            </a:endParaRPr>
          </a:p>
          <a:p>
            <a:endParaRPr lang="en-IN" sz="1400" b="1"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79983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p:txBody>
      </p:sp>
      <p:cxnSp>
        <p:nvCxnSpPr>
          <p:cNvPr id="837" name="Google Shape;837;p46"/>
          <p:cNvCxnSpPr/>
          <p:nvPr/>
        </p:nvCxnSpPr>
        <p:spPr>
          <a:xfrm>
            <a:off x="4647476" y="778933"/>
            <a:ext cx="0" cy="4364567"/>
          </a:xfrm>
          <a:prstGeom prst="straightConnector1">
            <a:avLst/>
          </a:prstGeom>
          <a:noFill/>
          <a:ln w="38100" cap="flat" cmpd="sng">
            <a:solidFill>
              <a:srgbClr val="3C3D40"/>
            </a:solidFill>
            <a:prstDash val="solid"/>
            <a:round/>
            <a:headEnd type="none" w="sm" len="sm"/>
            <a:tailEnd type="none" w="sm" len="sm"/>
          </a:ln>
        </p:spPr>
      </p:cxnSp>
      <p:cxnSp>
        <p:nvCxnSpPr>
          <p:cNvPr id="838" name="Google Shape;838;p46"/>
          <p:cNvCxnSpPr/>
          <p:nvPr/>
        </p:nvCxnSpPr>
        <p:spPr>
          <a:xfrm>
            <a:off x="0" y="778933"/>
            <a:ext cx="9144000" cy="0"/>
          </a:xfrm>
          <a:prstGeom prst="straightConnector1">
            <a:avLst/>
          </a:prstGeom>
          <a:noFill/>
          <a:ln w="38100" cap="flat" cmpd="sng">
            <a:solidFill>
              <a:srgbClr val="3C3D40"/>
            </a:solidFill>
            <a:prstDash val="solid"/>
            <a:round/>
            <a:headEnd type="none" w="sm" len="sm"/>
            <a:tailEnd type="none" w="sm" len="sm"/>
          </a:ln>
        </p:spPr>
      </p:cxnSp>
      <p:sp>
        <p:nvSpPr>
          <p:cNvPr id="842" name="Google Shape;842;p46"/>
          <p:cNvSpPr txBox="1"/>
          <p:nvPr/>
        </p:nvSpPr>
        <p:spPr>
          <a:xfrm>
            <a:off x="1110267" y="98564"/>
            <a:ext cx="7692887" cy="46783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000" b="1" i="0" u="sng" strike="noStrike" cap="none" dirty="0">
                <a:solidFill>
                  <a:srgbClr val="3C3D40"/>
                </a:solidFill>
                <a:latin typeface="Arial" panose="020B0604020202020204" pitchFamily="34" charset="0"/>
                <a:ea typeface="Arial Black"/>
                <a:cs typeface="Arial" panose="020B0604020202020204" pitchFamily="34" charset="0"/>
                <a:sym typeface="Arial Black"/>
              </a:rPr>
              <a:t>Similarities and Differences</a:t>
            </a:r>
            <a:endParaRPr sz="2000" b="0" i="0" u="sng"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844" name="Google Shape;844;p46"/>
          <p:cNvSpPr txBox="1"/>
          <p:nvPr/>
        </p:nvSpPr>
        <p:spPr>
          <a:xfrm>
            <a:off x="1243013" y="937142"/>
            <a:ext cx="2307431" cy="369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IN" sz="1800" b="1" i="0" u="sng" strike="noStrike" cap="none" dirty="0">
                <a:solidFill>
                  <a:srgbClr val="3C3D40"/>
                </a:solidFill>
                <a:latin typeface="Arial" panose="020B0604020202020204" pitchFamily="34" charset="0"/>
                <a:ea typeface="Arial"/>
                <a:cs typeface="Arial" panose="020B0604020202020204" pitchFamily="34" charset="0"/>
                <a:sym typeface="Arial"/>
              </a:rPr>
              <a:t>SIMILARITIES</a:t>
            </a:r>
            <a:endParaRPr u="sng" dirty="0">
              <a:latin typeface="Arial" panose="020B0604020202020204" pitchFamily="34" charset="0"/>
              <a:cs typeface="Arial" panose="020B0604020202020204" pitchFamily="34" charset="0"/>
            </a:endParaRPr>
          </a:p>
        </p:txBody>
      </p:sp>
      <p:sp>
        <p:nvSpPr>
          <p:cNvPr id="845" name="Google Shape;845;p46"/>
          <p:cNvSpPr txBox="1"/>
          <p:nvPr/>
        </p:nvSpPr>
        <p:spPr>
          <a:xfrm>
            <a:off x="4872043" y="961981"/>
            <a:ext cx="4057470" cy="369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i="0" u="sng" strike="noStrike" cap="none" dirty="0">
                <a:solidFill>
                  <a:srgbClr val="3C3D40"/>
                </a:solidFill>
                <a:latin typeface="Arial" panose="020B0604020202020204" pitchFamily="34" charset="0"/>
                <a:ea typeface="Arial"/>
                <a:cs typeface="Arial" panose="020B0604020202020204" pitchFamily="34" charset="0"/>
                <a:sym typeface="Arial"/>
              </a:rPr>
              <a:t>DIFFERENCES</a:t>
            </a:r>
            <a:endParaRPr u="sng" dirty="0">
              <a:latin typeface="Arial" panose="020B0604020202020204" pitchFamily="34" charset="0"/>
              <a:cs typeface="Arial" panose="020B0604020202020204" pitchFamily="34" charset="0"/>
            </a:endParaRPr>
          </a:p>
        </p:txBody>
      </p:sp>
      <p:sp>
        <p:nvSpPr>
          <p:cNvPr id="847" name="Google Shape;847;p46"/>
          <p:cNvSpPr txBox="1"/>
          <p:nvPr/>
        </p:nvSpPr>
        <p:spPr>
          <a:xfrm>
            <a:off x="150953" y="1352484"/>
            <a:ext cx="4202629" cy="1415732"/>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600"/>
            </a:pPr>
            <a:endParaRPr lang="en-IN" sz="1600" b="1" dirty="0">
              <a:solidFill>
                <a:schemeClr val="tx1">
                  <a:lumMod val="85000"/>
                  <a:lumOff val="15000"/>
                </a:schemeClr>
              </a:solidFill>
              <a:latin typeface="Arial" panose="020B0604020202020204" pitchFamily="34" charset="0"/>
              <a:cs typeface="Arial" panose="020B0604020202020204" pitchFamily="34" charset="0"/>
            </a:endParaRPr>
          </a:p>
          <a:p>
            <a:pPr marR="0" lvl="0" algn="l" rtl="0">
              <a:lnSpc>
                <a:spcPct val="100000"/>
              </a:lnSpc>
              <a:spcBef>
                <a:spcPts val="0"/>
              </a:spcBef>
              <a:spcAft>
                <a:spcPts val="0"/>
              </a:spcAft>
              <a:buClr>
                <a:srgbClr val="000000"/>
              </a:buClr>
              <a:buSzPts val="1600"/>
            </a:pPr>
            <a:endParaRPr lang="en-IN" sz="1600" b="1"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1800" b="1" i="0" u="none" strike="noStrike" baseline="0" dirty="0">
                <a:latin typeface="TimesNewRomanPS-BoldMT"/>
              </a:rPr>
              <a:t>Pot holes on road will make transportation</a:t>
            </a:r>
          </a:p>
          <a:p>
            <a:pPr algn="l"/>
            <a:r>
              <a:rPr lang="en-IN" sz="1800" b="1" i="0" u="none" strike="noStrike" baseline="0" dirty="0">
                <a:latin typeface="TimesNewRomanPS-BoldMT"/>
              </a:rPr>
              <a:t>slower and costly. </a:t>
            </a:r>
            <a:endParaRPr lang="en-US" sz="1400" b="1" dirty="0">
              <a:latin typeface="Arial" panose="020B0604020202020204" pitchFamily="34" charset="0"/>
              <a:cs typeface="Arial" panose="020B0604020202020204" pitchFamily="34" charset="0"/>
            </a:endParaRPr>
          </a:p>
        </p:txBody>
      </p:sp>
      <p:sp>
        <p:nvSpPr>
          <p:cNvPr id="848" name="Google Shape;848;p46"/>
          <p:cNvSpPr txBox="1"/>
          <p:nvPr/>
        </p:nvSpPr>
        <p:spPr>
          <a:xfrm>
            <a:off x="4814893" y="1825945"/>
            <a:ext cx="4411116" cy="1138733"/>
          </a:xfrm>
          <a:prstGeom prst="rect">
            <a:avLst/>
          </a:prstGeom>
          <a:noFill/>
          <a:ln>
            <a:noFill/>
          </a:ln>
        </p:spPr>
        <p:txBody>
          <a:bodyPr spcFirstLastPara="1" wrap="square" lIns="91425" tIns="45700" rIns="91425" bIns="45700" anchor="t" anchorCtr="0">
            <a:spAutoFit/>
          </a:bodyPr>
          <a:lstStyle/>
          <a:p>
            <a:pPr lvl="0">
              <a:buClr>
                <a:srgbClr val="000000"/>
              </a:buClr>
              <a:buSzPts val="1600"/>
            </a:pPr>
            <a:r>
              <a:rPr lang="en-US" sz="2000" b="1" dirty="0">
                <a:latin typeface="Arial" panose="020B0604020202020204" pitchFamily="34" charset="0"/>
                <a:cs typeface="Arial" panose="020B0604020202020204" pitchFamily="34" charset="0"/>
              </a:rPr>
              <a:t>Different image segmentation techniques</a:t>
            </a:r>
          </a:p>
          <a:p>
            <a:pPr marL="285750" marR="0" lvl="0" indent="-285750" algn="l" rtl="0">
              <a:lnSpc>
                <a:spcPct val="100000"/>
              </a:lnSpc>
              <a:spcBef>
                <a:spcPts val="0"/>
              </a:spcBef>
              <a:spcAft>
                <a:spcPts val="0"/>
              </a:spcAft>
              <a:buClr>
                <a:srgbClr val="000000"/>
              </a:buClr>
              <a:buSzPts val="1600"/>
              <a:buFont typeface="Noto Sans Symbols"/>
              <a:buChar char="❑"/>
            </a:pPr>
            <a:endParaRPr lang="en-IN" sz="2800" dirty="0">
              <a:latin typeface="Arial" panose="020B0604020202020204" pitchFamily="34" charset="0"/>
              <a:cs typeface="Arial" panose="020B0604020202020204" pitchFamily="34" charset="0"/>
            </a:endParaRPr>
          </a:p>
        </p:txBody>
      </p:sp>
      <p:cxnSp>
        <p:nvCxnSpPr>
          <p:cNvPr id="852" name="Google Shape;852;p46"/>
          <p:cNvCxnSpPr/>
          <p:nvPr/>
        </p:nvCxnSpPr>
        <p:spPr>
          <a:xfrm>
            <a:off x="0" y="1467293"/>
            <a:ext cx="9144000" cy="0"/>
          </a:xfrm>
          <a:prstGeom prst="straightConnector1">
            <a:avLst/>
          </a:prstGeom>
          <a:noFill/>
          <a:ln w="19050" cap="flat" cmpd="sng">
            <a:solidFill>
              <a:srgbClr val="3C3D40"/>
            </a:solidFill>
            <a:prstDash val="solid"/>
            <a:round/>
            <a:headEnd type="none" w="sm" len="sm"/>
            <a:tailEnd type="none" w="sm" len="sm"/>
          </a:ln>
        </p:spPr>
      </p:cxnSp>
    </p:spTree>
    <p:extLst>
      <p:ext uri="{BB962C8B-B14F-4D97-AF65-F5344CB8AC3E}">
        <p14:creationId xmlns:p14="http://schemas.microsoft.com/office/powerpoint/2010/main" val="3171645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8"/>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p:txBody>
      </p:sp>
      <p:cxnSp>
        <p:nvCxnSpPr>
          <p:cNvPr id="663" name="Google Shape;663;p38"/>
          <p:cNvCxnSpPr/>
          <p:nvPr/>
        </p:nvCxnSpPr>
        <p:spPr>
          <a:xfrm>
            <a:off x="1773419" y="1020725"/>
            <a:ext cx="0" cy="4122775"/>
          </a:xfrm>
          <a:prstGeom prst="straightConnector1">
            <a:avLst/>
          </a:prstGeom>
          <a:noFill/>
          <a:ln w="38100" cap="flat" cmpd="sng">
            <a:solidFill>
              <a:srgbClr val="3C3D40"/>
            </a:solidFill>
            <a:prstDash val="solid"/>
            <a:round/>
            <a:headEnd type="none" w="sm" len="sm"/>
            <a:tailEnd type="none" w="sm" len="sm"/>
          </a:ln>
        </p:spPr>
      </p:cxnSp>
      <p:cxnSp>
        <p:nvCxnSpPr>
          <p:cNvPr id="664" name="Google Shape;664;p38"/>
          <p:cNvCxnSpPr/>
          <p:nvPr/>
        </p:nvCxnSpPr>
        <p:spPr>
          <a:xfrm>
            <a:off x="0" y="1011262"/>
            <a:ext cx="9144000" cy="0"/>
          </a:xfrm>
          <a:prstGeom prst="straightConnector1">
            <a:avLst/>
          </a:prstGeom>
          <a:noFill/>
          <a:ln w="38100" cap="flat" cmpd="sng">
            <a:solidFill>
              <a:srgbClr val="3C3D40"/>
            </a:solidFill>
            <a:prstDash val="solid"/>
            <a:round/>
            <a:headEnd type="none" w="sm" len="sm"/>
            <a:tailEnd type="none" w="sm" len="sm"/>
          </a:ln>
        </p:spPr>
      </p:cxnSp>
      <p:sp>
        <p:nvSpPr>
          <p:cNvPr id="665" name="Google Shape;665;p38"/>
          <p:cNvSpPr txBox="1"/>
          <p:nvPr/>
        </p:nvSpPr>
        <p:spPr>
          <a:xfrm>
            <a:off x="77002" y="117524"/>
            <a:ext cx="8579016" cy="681373"/>
          </a:xfrm>
          <a:prstGeom prst="rect">
            <a:avLst/>
          </a:prstGeom>
          <a:noFill/>
          <a:ln>
            <a:noFill/>
          </a:ln>
        </p:spPr>
        <p:txBody>
          <a:bodyPr spcFirstLastPara="1" wrap="square" lIns="68575" tIns="34275" rIns="68575" bIns="34275" anchor="t" anchorCtr="0">
            <a:noAutofit/>
          </a:bodyPr>
          <a:lstStyle/>
          <a:p>
            <a:pPr algn="ctr"/>
            <a:r>
              <a:rPr lang="en-US" sz="2400" dirty="0">
                <a:latin typeface="Arial Black" panose="020B0A04020102020204" pitchFamily="34" charset="0"/>
              </a:rPr>
              <a:t>Detecting road potholes using computer vision techniques</a:t>
            </a:r>
            <a:endParaRPr sz="2400" b="1" i="0" u="sng" strike="noStrike" cap="none" dirty="0">
              <a:solidFill>
                <a:srgbClr val="000000"/>
              </a:solidFill>
              <a:latin typeface="Arial Black" panose="020B0A04020102020204" pitchFamily="34" charset="0"/>
              <a:ea typeface="Arial"/>
              <a:cs typeface="Arial" panose="020B0604020202020204" pitchFamily="34" charset="0"/>
              <a:sym typeface="Arial"/>
            </a:endParaRPr>
          </a:p>
        </p:txBody>
      </p:sp>
      <p:sp>
        <p:nvSpPr>
          <p:cNvPr id="666" name="Google Shape;666;p38"/>
          <p:cNvSpPr txBox="1"/>
          <p:nvPr/>
        </p:nvSpPr>
        <p:spPr>
          <a:xfrm>
            <a:off x="21264" y="987834"/>
            <a:ext cx="175215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1" i="0" u="none" strike="noStrike" cap="none" dirty="0">
                <a:solidFill>
                  <a:srgbClr val="3C3D40"/>
                </a:solidFill>
                <a:latin typeface="Arial" panose="020B0604020202020204" pitchFamily="34" charset="0"/>
                <a:ea typeface="Arial"/>
                <a:cs typeface="Arial" panose="020B0604020202020204" pitchFamily="34" charset="0"/>
                <a:sym typeface="Arial"/>
              </a:rPr>
              <a:t>JOURNAL</a:t>
            </a: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a:t>
            </a:r>
          </a:p>
          <a:p>
            <a:pPr marL="0" marR="0" lvl="0" indent="0" algn="l" rtl="0">
              <a:lnSpc>
                <a:spcPct val="100000"/>
              </a:lnSpc>
              <a:spcBef>
                <a:spcPts val="0"/>
              </a:spcBef>
              <a:spcAft>
                <a:spcPts val="0"/>
              </a:spcAft>
              <a:buNone/>
            </a:pPr>
            <a:r>
              <a:rPr lang="en-US" sz="1600" b="1" dirty="0">
                <a:solidFill>
                  <a:srgbClr val="141415"/>
                </a:solidFill>
                <a:latin typeface="Arial" panose="020B0604020202020204" pitchFamily="34" charset="0"/>
                <a:cs typeface="Arial" panose="020B0604020202020204" pitchFamily="34" charset="0"/>
              </a:rPr>
              <a:t>IEEE</a:t>
            </a:r>
            <a:endParaRPr sz="1600" b="1" dirty="0">
              <a:latin typeface="Arial" panose="020B0604020202020204" pitchFamily="34" charset="0"/>
              <a:cs typeface="Arial" panose="020B0604020202020204" pitchFamily="34" charset="0"/>
            </a:endParaRPr>
          </a:p>
        </p:txBody>
      </p:sp>
      <p:sp>
        <p:nvSpPr>
          <p:cNvPr id="667" name="Google Shape;667;p38"/>
          <p:cNvSpPr txBox="1"/>
          <p:nvPr/>
        </p:nvSpPr>
        <p:spPr>
          <a:xfrm>
            <a:off x="77002" y="1978191"/>
            <a:ext cx="1387408"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DATE:</a:t>
            </a:r>
            <a:endParaRPr lang="en-IN" dirty="0">
              <a:latin typeface="Arial" panose="020B0604020202020204" pitchFamily="34" charset="0"/>
              <a:cs typeface="Arial" panose="020B0604020202020204" pitchFamily="34" charset="0"/>
              <a:sym typeface="Arial"/>
            </a:endParaRPr>
          </a:p>
          <a:p>
            <a:r>
              <a:rPr lang="en-US" sz="1400" b="1" dirty="0">
                <a:latin typeface="Arial" panose="020B0604020202020204" pitchFamily="34" charset="0"/>
                <a:cs typeface="Arial" panose="020B0604020202020204" pitchFamily="34" charset="0"/>
              </a:rPr>
              <a:t>26 November 2020</a:t>
            </a:r>
          </a:p>
          <a:p>
            <a:r>
              <a:rPr lang="en-US" dirty="0"/>
              <a:t/>
            </a:r>
            <a:br>
              <a:rPr lang="en-US" dirty="0"/>
            </a:br>
            <a:endParaRPr dirty="0">
              <a:latin typeface="Arial" panose="020B0604020202020204" pitchFamily="34" charset="0"/>
              <a:cs typeface="Arial" panose="020B0604020202020204" pitchFamily="34" charset="0"/>
            </a:endParaRPr>
          </a:p>
        </p:txBody>
      </p:sp>
      <p:sp>
        <p:nvSpPr>
          <p:cNvPr id="668" name="Google Shape;668;p38"/>
          <p:cNvSpPr txBox="1"/>
          <p:nvPr/>
        </p:nvSpPr>
        <p:spPr>
          <a:xfrm>
            <a:off x="21264" y="3229975"/>
            <a:ext cx="1784051"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LINK:</a:t>
            </a:r>
          </a:p>
          <a:p>
            <a:pPr lvl="0"/>
            <a:r>
              <a:rPr lang="en-US" sz="1600" dirty="0">
                <a:solidFill>
                  <a:schemeClr val="accent2">
                    <a:lumMod val="75000"/>
                  </a:schemeClr>
                </a:solidFill>
                <a:latin typeface="Arial" panose="020B0604020202020204" pitchFamily="34" charset="0"/>
                <a:cs typeface="Arial" panose="020B0604020202020204" pitchFamily="34" charset="0"/>
              </a:rPr>
              <a:t>https://ieeexplore.ieee.org/document/9266138</a:t>
            </a:r>
            <a:endParaRPr sz="1600" dirty="0">
              <a:solidFill>
                <a:schemeClr val="accent2">
                  <a:lumMod val="75000"/>
                </a:schemeClr>
              </a:solidFill>
              <a:latin typeface="Arial" panose="020B0604020202020204" pitchFamily="34" charset="0"/>
              <a:cs typeface="Arial" panose="020B0604020202020204" pitchFamily="34" charset="0"/>
            </a:endParaRPr>
          </a:p>
        </p:txBody>
      </p:sp>
      <p:cxnSp>
        <p:nvCxnSpPr>
          <p:cNvPr id="669" name="Google Shape;669;p38"/>
          <p:cNvCxnSpPr/>
          <p:nvPr/>
        </p:nvCxnSpPr>
        <p:spPr>
          <a:xfrm>
            <a:off x="5980479" y="1020725"/>
            <a:ext cx="0" cy="4122775"/>
          </a:xfrm>
          <a:prstGeom prst="straightConnector1">
            <a:avLst/>
          </a:prstGeom>
          <a:noFill/>
          <a:ln w="38100" cap="flat" cmpd="sng">
            <a:solidFill>
              <a:srgbClr val="3C3D40"/>
            </a:solidFill>
            <a:prstDash val="solid"/>
            <a:round/>
            <a:headEnd type="none" w="sm" len="sm"/>
            <a:tailEnd type="none" w="sm" len="sm"/>
          </a:ln>
        </p:spPr>
      </p:cxnSp>
      <p:cxnSp>
        <p:nvCxnSpPr>
          <p:cNvPr id="670" name="Google Shape;670;p38"/>
          <p:cNvCxnSpPr/>
          <p:nvPr/>
        </p:nvCxnSpPr>
        <p:spPr>
          <a:xfrm>
            <a:off x="5962869" y="2444101"/>
            <a:ext cx="3176921" cy="0"/>
          </a:xfrm>
          <a:prstGeom prst="straightConnector1">
            <a:avLst/>
          </a:prstGeom>
          <a:noFill/>
          <a:ln w="38100" cap="flat" cmpd="sng">
            <a:solidFill>
              <a:srgbClr val="3C3D40"/>
            </a:solidFill>
            <a:prstDash val="solid"/>
            <a:round/>
            <a:headEnd type="none" w="sm" len="sm"/>
            <a:tailEnd type="none" w="sm" len="sm"/>
          </a:ln>
        </p:spPr>
      </p:cxnSp>
      <p:sp>
        <p:nvSpPr>
          <p:cNvPr id="671" name="Google Shape;671;p38"/>
          <p:cNvSpPr txBox="1"/>
          <p:nvPr/>
        </p:nvSpPr>
        <p:spPr>
          <a:xfrm>
            <a:off x="2753195" y="1038962"/>
            <a:ext cx="22009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sng" strike="noStrike" cap="none" dirty="0">
                <a:solidFill>
                  <a:srgbClr val="3C3D40"/>
                </a:solidFill>
                <a:latin typeface="Arial" panose="020B0604020202020204" pitchFamily="34" charset="0"/>
                <a:ea typeface="Arial"/>
                <a:cs typeface="Arial" panose="020B0604020202020204" pitchFamily="34" charset="0"/>
                <a:sym typeface="Arial"/>
              </a:rPr>
              <a:t>SUMMARY</a:t>
            </a:r>
            <a:endParaRPr dirty="0">
              <a:latin typeface="Arial" panose="020B0604020202020204" pitchFamily="34" charset="0"/>
              <a:cs typeface="Arial" panose="020B0604020202020204" pitchFamily="34" charset="0"/>
            </a:endParaRPr>
          </a:p>
        </p:txBody>
      </p:sp>
      <p:sp>
        <p:nvSpPr>
          <p:cNvPr id="672" name="Google Shape;672;p38"/>
          <p:cNvSpPr txBox="1"/>
          <p:nvPr/>
        </p:nvSpPr>
        <p:spPr>
          <a:xfrm>
            <a:off x="6044244" y="1071541"/>
            <a:ext cx="3121018"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b="1" i="0" u="sng" strike="noStrike" cap="none" dirty="0">
                <a:solidFill>
                  <a:srgbClr val="3C3D40"/>
                </a:solidFill>
                <a:latin typeface="Arial" panose="020B0604020202020204" pitchFamily="34" charset="0"/>
                <a:ea typeface="Arial"/>
                <a:cs typeface="Arial" panose="020B0604020202020204" pitchFamily="34" charset="0"/>
                <a:sym typeface="Arial"/>
              </a:rPr>
              <a:t>FINDINGS</a:t>
            </a:r>
            <a:r>
              <a:rPr lang="en-IN" sz="1400" b="1" i="0" u="sng" strike="noStrike" cap="none" dirty="0">
                <a:solidFill>
                  <a:srgbClr val="3C3D40"/>
                </a:solidFill>
                <a:latin typeface="Arial" panose="020B0604020202020204" pitchFamily="34" charset="0"/>
                <a:ea typeface="Arial"/>
                <a:cs typeface="Arial" panose="020B0604020202020204" pitchFamily="34" charset="0"/>
                <a:sym typeface="Arial"/>
              </a:rPr>
              <a:t>:</a:t>
            </a:r>
          </a:p>
          <a:p>
            <a:pPr marL="285750" lvl="0" indent="-285750">
              <a:buFont typeface="Wingdings" panose="05000000000000000000" pitchFamily="2" charset="2"/>
              <a:buChar char="q"/>
            </a:pPr>
            <a:r>
              <a:rPr lang="en-US" sz="1400" b="1" dirty="0">
                <a:latin typeface="Arial" panose="020B0604020202020204" pitchFamily="34" charset="0"/>
                <a:cs typeface="Arial" panose="020B0604020202020204" pitchFamily="34" charset="0"/>
              </a:rPr>
              <a:t>Different object detection techniques and evaluate which algorithm would be best</a:t>
            </a:r>
            <a:endParaRPr sz="1400" b="1" dirty="0">
              <a:latin typeface="Arial" panose="020B0604020202020204" pitchFamily="34" charset="0"/>
              <a:cs typeface="Arial" panose="020B0604020202020204" pitchFamily="34" charset="0"/>
            </a:endParaRPr>
          </a:p>
        </p:txBody>
      </p:sp>
      <p:sp>
        <p:nvSpPr>
          <p:cNvPr id="673" name="Google Shape;673;p38"/>
          <p:cNvSpPr txBox="1"/>
          <p:nvPr/>
        </p:nvSpPr>
        <p:spPr>
          <a:xfrm>
            <a:off x="6031989" y="2492089"/>
            <a:ext cx="161614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panose="020B0604020202020204" pitchFamily="34" charset="0"/>
                <a:ea typeface="Arial"/>
                <a:cs typeface="Arial" panose="020B0604020202020204" pitchFamily="34" charset="0"/>
                <a:sym typeface="Arial"/>
              </a:rPr>
              <a:t>ALGORITHMS</a:t>
            </a:r>
            <a:endParaRPr dirty="0">
              <a:latin typeface="Arial" panose="020B0604020202020204" pitchFamily="34" charset="0"/>
              <a:cs typeface="Arial" panose="020B0604020202020204" pitchFamily="34" charset="0"/>
            </a:endParaRPr>
          </a:p>
        </p:txBody>
      </p:sp>
      <p:sp>
        <p:nvSpPr>
          <p:cNvPr id="674" name="Google Shape;674;p38"/>
          <p:cNvSpPr txBox="1"/>
          <p:nvPr/>
        </p:nvSpPr>
        <p:spPr>
          <a:xfrm>
            <a:off x="1897650" y="1358244"/>
            <a:ext cx="4031320" cy="2462172"/>
          </a:xfrm>
          <a:prstGeom prst="rect">
            <a:avLst/>
          </a:prstGeom>
          <a:noFill/>
          <a:ln>
            <a:noFill/>
          </a:ln>
        </p:spPr>
        <p:txBody>
          <a:bodyPr spcFirstLastPara="1" wrap="square" lIns="91425" tIns="45700" rIns="91425" bIns="45700" anchor="t" anchorCtr="0">
            <a:spAutoFit/>
          </a:bodyPr>
          <a:lstStyle/>
          <a:p>
            <a:pPr lvl="0"/>
            <a:r>
              <a:rPr lang="en-US" sz="1400" b="1" dirty="0">
                <a:latin typeface="Arial" panose="020B0604020202020204" pitchFamily="34" charset="0"/>
                <a:cs typeface="Arial" panose="020B0604020202020204" pitchFamily="34" charset="0"/>
              </a:rPr>
              <a:t>The number of road potholes is growing day by day due to the increase in vehicles. This is also increasing the number of vehicle accidents caused by lack of road maintenance.</a:t>
            </a:r>
          </a:p>
          <a:p>
            <a:pPr lvl="0"/>
            <a:endParaRPr lang="en-US" sz="1400" b="1" dirty="0">
              <a:latin typeface="Arial" panose="020B0604020202020204" pitchFamily="34" charset="0"/>
              <a:cs typeface="Arial" panose="020B0604020202020204" pitchFamily="34" charset="0"/>
            </a:endParaRPr>
          </a:p>
          <a:p>
            <a:pPr lvl="0"/>
            <a:r>
              <a:rPr lang="en-US" sz="1400" b="1" dirty="0">
                <a:latin typeface="Arial" panose="020B0604020202020204" pitchFamily="34" charset="0"/>
                <a:cs typeface="Arial" panose="020B0604020202020204" pitchFamily="34" charset="0"/>
              </a:rPr>
              <a:t>In this paper we show that the model with the best performance is YOLOv3 SPP, but if time is a priority, the SSD </a:t>
            </a:r>
            <a:r>
              <a:rPr lang="en-US" sz="1400" b="1" dirty="0" err="1">
                <a:latin typeface="Arial" panose="020B0604020202020204" pitchFamily="34" charset="0"/>
                <a:cs typeface="Arial" panose="020B0604020202020204" pitchFamily="34" charset="0"/>
              </a:rPr>
              <a:t>TFLite</a:t>
            </a:r>
            <a:r>
              <a:rPr lang="en-US" sz="1400" b="1" dirty="0">
                <a:latin typeface="Arial" panose="020B0604020202020204" pitchFamily="34" charset="0"/>
                <a:cs typeface="Arial" panose="020B0604020202020204" pitchFamily="34" charset="0"/>
              </a:rPr>
              <a:t> model is the right fit.</a:t>
            </a:r>
          </a:p>
          <a:p>
            <a:pPr lvl="0"/>
            <a:endParaRPr sz="1400" b="1" dirty="0">
              <a:latin typeface="Arial" panose="020B0604020202020204" pitchFamily="34" charset="0"/>
              <a:cs typeface="Arial" panose="020B0604020202020204" pitchFamily="34" charset="0"/>
            </a:endParaRPr>
          </a:p>
        </p:txBody>
      </p:sp>
      <p:sp>
        <p:nvSpPr>
          <p:cNvPr id="676" name="Google Shape;676;p38"/>
          <p:cNvSpPr txBox="1"/>
          <p:nvPr/>
        </p:nvSpPr>
        <p:spPr>
          <a:xfrm>
            <a:off x="6123759" y="2878630"/>
            <a:ext cx="2658138" cy="11695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baseline="0" dirty="0">
                <a:solidFill>
                  <a:srgbClr val="000000"/>
                </a:solidFill>
                <a:latin typeface="Arial" panose="020B0604020202020204" pitchFamily="34" charset="0"/>
                <a:cs typeface="Arial" panose="020B0604020202020204" pitchFamily="34" charset="0"/>
              </a:rPr>
              <a:t>You only look once(YOLO)</a:t>
            </a:r>
            <a:r>
              <a:rPr lang="en-IN" sz="1400" b="1" i="0" u="none" strike="noStrike" baseline="0" dirty="0">
                <a:solidFill>
                  <a:srgbClr val="000000"/>
                </a:solidFill>
                <a:latin typeface="Arial" panose="020B0604020202020204" pitchFamily="34" charset="0"/>
                <a:cs typeface="Arial" panose="020B0604020202020204" pitchFamily="34" charset="0"/>
              </a:rPr>
              <a:t> .</a:t>
            </a:r>
          </a:p>
          <a:p>
            <a:pPr marL="285750" marR="0" lvl="0" indent="-285750" algn="l" rtl="0">
              <a:lnSpc>
                <a:spcPct val="100000"/>
              </a:lnSpc>
              <a:spcBef>
                <a:spcPts val="0"/>
              </a:spcBef>
              <a:spcAft>
                <a:spcPts val="0"/>
              </a:spcAft>
              <a:buClr>
                <a:srgbClr val="000000"/>
              </a:buClr>
              <a:buSzPts val="1400"/>
              <a:buFont typeface="Noto Sans Symbols"/>
              <a:buChar char="❑"/>
            </a:pPr>
            <a:r>
              <a:rPr lang="en-IN" sz="1400" b="1" dirty="0">
                <a:solidFill>
                  <a:srgbClr val="000000"/>
                </a:solidFill>
                <a:latin typeface="Arial" panose="020B0604020202020204" pitchFamily="34" charset="0"/>
                <a:cs typeface="Arial" panose="020B0604020202020204" pitchFamily="34" charset="0"/>
              </a:rPr>
              <a:t>Single shot detector(SSD).</a:t>
            </a:r>
          </a:p>
          <a:p>
            <a:pPr marR="0" lvl="0" algn="l" rtl="0">
              <a:lnSpc>
                <a:spcPct val="100000"/>
              </a:lnSpc>
              <a:spcBef>
                <a:spcPts val="0"/>
              </a:spcBef>
              <a:spcAft>
                <a:spcPts val="0"/>
              </a:spcAft>
              <a:buClr>
                <a:srgbClr val="000000"/>
              </a:buClr>
              <a:buSzPts val="1400"/>
            </a:pPr>
            <a:endParaRPr lang="en-IN" sz="1400" b="1" i="0" u="none" strike="noStrike" baseline="0" dirty="0">
              <a:solidFill>
                <a:srgbClr val="00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 xmlns:a16="http://schemas.microsoft.com/office/drawing/2014/main" id="{9887F8B6-478C-4D16-0764-73A5F8403D3C}"/>
              </a:ext>
            </a:extLst>
          </p:cNvPr>
          <p:cNvSpPr txBox="1"/>
          <p:nvPr/>
        </p:nvSpPr>
        <p:spPr>
          <a:xfrm flipV="1">
            <a:off x="1837183" y="1665980"/>
            <a:ext cx="3906072" cy="45719"/>
          </a:xfrm>
          <a:prstGeom prst="rect">
            <a:avLst/>
          </a:prstGeom>
          <a:noFill/>
        </p:spPr>
        <p:txBody>
          <a:bodyPr wrap="square">
            <a:spAutoFit/>
          </a:bodyPr>
          <a:lstStyle/>
          <a:p>
            <a:pPr algn="l"/>
            <a:endParaRPr lang="en-IN" sz="1200" dirty="0"/>
          </a:p>
        </p:txBody>
      </p:sp>
    </p:spTree>
    <p:extLst>
      <p:ext uri="{BB962C8B-B14F-4D97-AF65-F5344CB8AC3E}">
        <p14:creationId xmlns:p14="http://schemas.microsoft.com/office/powerpoint/2010/main" val="21004739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p:txBody>
      </p:sp>
      <p:cxnSp>
        <p:nvCxnSpPr>
          <p:cNvPr id="837" name="Google Shape;837;p46"/>
          <p:cNvCxnSpPr/>
          <p:nvPr/>
        </p:nvCxnSpPr>
        <p:spPr>
          <a:xfrm>
            <a:off x="4647476" y="778933"/>
            <a:ext cx="0" cy="4364567"/>
          </a:xfrm>
          <a:prstGeom prst="straightConnector1">
            <a:avLst/>
          </a:prstGeom>
          <a:noFill/>
          <a:ln w="38100" cap="flat" cmpd="sng">
            <a:solidFill>
              <a:srgbClr val="3C3D40"/>
            </a:solidFill>
            <a:prstDash val="solid"/>
            <a:round/>
            <a:headEnd type="none" w="sm" len="sm"/>
            <a:tailEnd type="none" w="sm" len="sm"/>
          </a:ln>
        </p:spPr>
      </p:cxnSp>
      <p:cxnSp>
        <p:nvCxnSpPr>
          <p:cNvPr id="838" name="Google Shape;838;p46"/>
          <p:cNvCxnSpPr/>
          <p:nvPr/>
        </p:nvCxnSpPr>
        <p:spPr>
          <a:xfrm>
            <a:off x="0" y="778933"/>
            <a:ext cx="9144000" cy="0"/>
          </a:xfrm>
          <a:prstGeom prst="straightConnector1">
            <a:avLst/>
          </a:prstGeom>
          <a:noFill/>
          <a:ln w="38100" cap="flat" cmpd="sng">
            <a:solidFill>
              <a:srgbClr val="3C3D40"/>
            </a:solidFill>
            <a:prstDash val="solid"/>
            <a:round/>
            <a:headEnd type="none" w="sm" len="sm"/>
            <a:tailEnd type="none" w="sm" len="sm"/>
          </a:ln>
        </p:spPr>
      </p:cxnSp>
      <p:sp>
        <p:nvSpPr>
          <p:cNvPr id="842" name="Google Shape;842;p46"/>
          <p:cNvSpPr txBox="1"/>
          <p:nvPr/>
        </p:nvSpPr>
        <p:spPr>
          <a:xfrm>
            <a:off x="1110267" y="98564"/>
            <a:ext cx="7692887" cy="46783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000" b="1" i="0" u="sng" strike="noStrike" cap="none" dirty="0">
                <a:solidFill>
                  <a:srgbClr val="3C3D40"/>
                </a:solidFill>
                <a:latin typeface="Arial" panose="020B0604020202020204" pitchFamily="34" charset="0"/>
                <a:ea typeface="Arial Black"/>
                <a:cs typeface="Arial" panose="020B0604020202020204" pitchFamily="34" charset="0"/>
                <a:sym typeface="Arial Black"/>
              </a:rPr>
              <a:t>Similarities and Differences</a:t>
            </a:r>
            <a:endParaRPr sz="2000" b="0" i="0" u="sng"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844" name="Google Shape;844;p46"/>
          <p:cNvSpPr txBox="1"/>
          <p:nvPr/>
        </p:nvSpPr>
        <p:spPr>
          <a:xfrm>
            <a:off x="1243013" y="937142"/>
            <a:ext cx="2307431" cy="369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IN" sz="1800" b="1" i="0" u="sng" strike="noStrike" cap="none" dirty="0">
                <a:solidFill>
                  <a:srgbClr val="3C3D40"/>
                </a:solidFill>
                <a:latin typeface="Arial" panose="020B0604020202020204" pitchFamily="34" charset="0"/>
                <a:ea typeface="Arial"/>
                <a:cs typeface="Arial" panose="020B0604020202020204" pitchFamily="34" charset="0"/>
                <a:sym typeface="Arial"/>
              </a:rPr>
              <a:t>SIMILARITIES</a:t>
            </a:r>
            <a:endParaRPr u="sng" dirty="0">
              <a:latin typeface="Arial" panose="020B0604020202020204" pitchFamily="34" charset="0"/>
              <a:cs typeface="Arial" panose="020B0604020202020204" pitchFamily="34" charset="0"/>
            </a:endParaRPr>
          </a:p>
        </p:txBody>
      </p:sp>
      <p:sp>
        <p:nvSpPr>
          <p:cNvPr id="845" name="Google Shape;845;p46"/>
          <p:cNvSpPr txBox="1"/>
          <p:nvPr/>
        </p:nvSpPr>
        <p:spPr>
          <a:xfrm>
            <a:off x="4872043" y="961981"/>
            <a:ext cx="4057470" cy="369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i="0" u="sng" strike="noStrike" cap="none" dirty="0">
                <a:solidFill>
                  <a:srgbClr val="3C3D40"/>
                </a:solidFill>
                <a:latin typeface="Arial" panose="020B0604020202020204" pitchFamily="34" charset="0"/>
                <a:ea typeface="Arial"/>
                <a:cs typeface="Arial" panose="020B0604020202020204" pitchFamily="34" charset="0"/>
                <a:sym typeface="Arial"/>
              </a:rPr>
              <a:t>DIFFERENCES</a:t>
            </a:r>
            <a:endParaRPr u="sng" dirty="0">
              <a:latin typeface="Arial" panose="020B0604020202020204" pitchFamily="34" charset="0"/>
              <a:cs typeface="Arial" panose="020B0604020202020204" pitchFamily="34" charset="0"/>
            </a:endParaRPr>
          </a:p>
        </p:txBody>
      </p:sp>
      <p:sp>
        <p:nvSpPr>
          <p:cNvPr id="847" name="Google Shape;847;p46"/>
          <p:cNvSpPr txBox="1"/>
          <p:nvPr/>
        </p:nvSpPr>
        <p:spPr>
          <a:xfrm>
            <a:off x="78581" y="1822423"/>
            <a:ext cx="4202629" cy="923289"/>
          </a:xfrm>
          <a:prstGeom prst="rect">
            <a:avLst/>
          </a:prstGeom>
          <a:noFill/>
          <a:ln>
            <a:noFill/>
          </a:ln>
        </p:spPr>
        <p:txBody>
          <a:bodyPr spcFirstLastPara="1" wrap="square" lIns="91425" tIns="45700" rIns="91425" bIns="45700" anchor="t" anchorCtr="0">
            <a:spAutoFit/>
          </a:bodyPr>
          <a:lstStyle/>
          <a:p>
            <a:pPr algn="l"/>
            <a:r>
              <a:rPr lang="en-US" b="1" dirty="0">
                <a:latin typeface="TimesNewRomanPS-BoldMT"/>
              </a:rPr>
              <a:t>D</a:t>
            </a:r>
            <a:r>
              <a:rPr lang="en-US" b="1" i="0" u="none" strike="noStrike" baseline="0" dirty="0">
                <a:latin typeface="TimesNewRomanPS-BoldMT"/>
              </a:rPr>
              <a:t>eep learning algorithms which</a:t>
            </a:r>
          </a:p>
          <a:p>
            <a:pPr algn="l"/>
            <a:r>
              <a:rPr lang="en-US" b="1" i="0" u="none" strike="noStrike" baseline="0" dirty="0">
                <a:latin typeface="TimesNewRomanPS-BoldMT"/>
              </a:rPr>
              <a:t>can detect potholes on the road automatically.</a:t>
            </a:r>
            <a:endParaRPr lang="en-US" b="1" dirty="0">
              <a:latin typeface="Arial" panose="020B0604020202020204" pitchFamily="34" charset="0"/>
              <a:cs typeface="Arial" panose="020B0604020202020204" pitchFamily="34" charset="0"/>
            </a:endParaRPr>
          </a:p>
        </p:txBody>
      </p:sp>
      <p:sp>
        <p:nvSpPr>
          <p:cNvPr id="848" name="Google Shape;848;p46"/>
          <p:cNvSpPr txBox="1"/>
          <p:nvPr/>
        </p:nvSpPr>
        <p:spPr>
          <a:xfrm>
            <a:off x="4845167" y="1798810"/>
            <a:ext cx="4298832" cy="1200288"/>
          </a:xfrm>
          <a:prstGeom prst="rect">
            <a:avLst/>
          </a:prstGeom>
          <a:noFill/>
          <a:ln>
            <a:noFill/>
          </a:ln>
        </p:spPr>
        <p:txBody>
          <a:bodyPr spcFirstLastPara="1" wrap="square" lIns="91425" tIns="45700" rIns="91425" bIns="45700" anchor="t" anchorCtr="0">
            <a:spAutoFit/>
          </a:bodyPr>
          <a:lstStyle/>
          <a:p>
            <a:pPr algn="l"/>
            <a:r>
              <a:rPr lang="en-US" sz="1800" b="1" i="0" u="none" strike="noStrike" baseline="0" dirty="0">
                <a:latin typeface="TimesNewRomanPS-BoldMT"/>
              </a:rPr>
              <a:t>The experimental results show that</a:t>
            </a:r>
          </a:p>
          <a:p>
            <a:pPr algn="l"/>
            <a:r>
              <a:rPr lang="en-US" sz="1800" b="1" i="0" u="none" strike="noStrike" baseline="0" dirty="0">
                <a:latin typeface="TimesNewRomanPS-BoldMT"/>
              </a:rPr>
              <a:t>the YOLO V3 model performs best for its faster and more reliable detection results.</a:t>
            </a:r>
          </a:p>
          <a:p>
            <a:pPr algn="l"/>
            <a:endParaRPr lang="en-IN" dirty="0">
              <a:latin typeface="Arial" panose="020B0604020202020204" pitchFamily="34" charset="0"/>
              <a:cs typeface="Arial" panose="020B0604020202020204" pitchFamily="34" charset="0"/>
            </a:endParaRPr>
          </a:p>
        </p:txBody>
      </p:sp>
      <p:cxnSp>
        <p:nvCxnSpPr>
          <p:cNvPr id="852" name="Google Shape;852;p46"/>
          <p:cNvCxnSpPr/>
          <p:nvPr/>
        </p:nvCxnSpPr>
        <p:spPr>
          <a:xfrm>
            <a:off x="0" y="1467293"/>
            <a:ext cx="9144000" cy="0"/>
          </a:xfrm>
          <a:prstGeom prst="straightConnector1">
            <a:avLst/>
          </a:prstGeom>
          <a:noFill/>
          <a:ln w="19050" cap="flat" cmpd="sng">
            <a:solidFill>
              <a:srgbClr val="3C3D40"/>
            </a:solidFill>
            <a:prstDash val="solid"/>
            <a:round/>
            <a:headEnd type="none" w="sm" len="sm"/>
            <a:tailEnd type="none" w="sm" len="sm"/>
          </a:ln>
        </p:spPr>
      </p:cxnSp>
    </p:spTree>
    <p:extLst>
      <p:ext uri="{BB962C8B-B14F-4D97-AF65-F5344CB8AC3E}">
        <p14:creationId xmlns:p14="http://schemas.microsoft.com/office/powerpoint/2010/main" val="42224258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7"/>
          <p:cNvSpPr/>
          <p:nvPr/>
        </p:nvSpPr>
        <p:spPr>
          <a:xfrm>
            <a:off x="0" y="-144379"/>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p:txBody>
      </p:sp>
      <p:cxnSp>
        <p:nvCxnSpPr>
          <p:cNvPr id="641" name="Google Shape;641;p37"/>
          <p:cNvCxnSpPr/>
          <p:nvPr/>
        </p:nvCxnSpPr>
        <p:spPr>
          <a:xfrm>
            <a:off x="1775633"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42" name="Google Shape;642;p37"/>
          <p:cNvCxnSpPr/>
          <p:nvPr/>
        </p:nvCxnSpPr>
        <p:spPr>
          <a:xfrm>
            <a:off x="0" y="871870"/>
            <a:ext cx="9144000" cy="0"/>
          </a:xfrm>
          <a:prstGeom prst="straightConnector1">
            <a:avLst/>
          </a:prstGeom>
          <a:noFill/>
          <a:ln w="38100" cap="flat" cmpd="sng">
            <a:solidFill>
              <a:srgbClr val="3C3D40"/>
            </a:solidFill>
            <a:prstDash val="solid"/>
            <a:round/>
            <a:headEnd type="none" w="sm" len="sm"/>
            <a:tailEnd type="none" w="sm" len="sm"/>
          </a:ln>
        </p:spPr>
      </p:cxnSp>
      <p:sp>
        <p:nvSpPr>
          <p:cNvPr id="643" name="Google Shape;643;p37"/>
          <p:cNvSpPr txBox="1"/>
          <p:nvPr/>
        </p:nvSpPr>
        <p:spPr>
          <a:xfrm>
            <a:off x="-6248" y="-35578"/>
            <a:ext cx="8826684" cy="870146"/>
          </a:xfrm>
          <a:prstGeom prst="rect">
            <a:avLst/>
          </a:prstGeom>
          <a:noFill/>
          <a:ln>
            <a:noFill/>
          </a:ln>
        </p:spPr>
        <p:txBody>
          <a:bodyPr spcFirstLastPara="1" wrap="square" lIns="68575" tIns="34275" rIns="68575" bIns="34275" anchor="t" anchorCtr="0">
            <a:noAutofit/>
          </a:bodyPr>
          <a:lstStyle/>
          <a:p>
            <a:pPr algn="l"/>
            <a:r>
              <a:rPr lang="en-US" sz="2800" b="1" i="0" u="none" strike="noStrike" baseline="0" dirty="0">
                <a:latin typeface="TimesNewRomanPSMT"/>
              </a:rPr>
              <a:t>            Pot-holes detection on Indian Roads using</a:t>
            </a:r>
          </a:p>
          <a:p>
            <a:pPr algn="l"/>
            <a:r>
              <a:rPr lang="en-IN" sz="2800" b="1" i="0" u="none" strike="noStrike" baseline="0" dirty="0">
                <a:latin typeface="TimesNewRomanPSMT"/>
              </a:rPr>
              <a:t>                            Mobile Sensors</a:t>
            </a:r>
            <a:endParaRPr sz="2800" b="1"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644" name="Google Shape;644;p37"/>
          <p:cNvSpPr txBox="1"/>
          <p:nvPr/>
        </p:nvSpPr>
        <p:spPr>
          <a:xfrm>
            <a:off x="77529" y="1091240"/>
            <a:ext cx="1620575"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JOURNAL:</a:t>
            </a:r>
          </a:p>
          <a:p>
            <a:pPr marL="0" marR="0" lvl="0" indent="0" algn="l" rtl="0">
              <a:lnSpc>
                <a:spcPct val="100000"/>
              </a:lnSpc>
              <a:spcBef>
                <a:spcPts val="0"/>
              </a:spcBef>
              <a:spcAft>
                <a:spcPts val="0"/>
              </a:spcAft>
              <a:buNone/>
            </a:pPr>
            <a:r>
              <a:rPr lang="en-IN" sz="1400" b="1" dirty="0">
                <a:solidFill>
                  <a:schemeClr val="tx1">
                    <a:lumMod val="85000"/>
                    <a:lumOff val="15000"/>
                  </a:schemeClr>
                </a:solidFill>
                <a:latin typeface="Arial" panose="020B0604020202020204" pitchFamily="34" charset="0"/>
                <a:cs typeface="Arial" panose="020B0604020202020204" pitchFamily="34" charset="0"/>
              </a:rPr>
              <a:t>IEEE</a:t>
            </a:r>
            <a:endParaRPr sz="14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45" name="Google Shape;645;p37"/>
          <p:cNvSpPr txBox="1"/>
          <p:nvPr/>
        </p:nvSpPr>
        <p:spPr>
          <a:xfrm>
            <a:off x="72833" y="1888121"/>
            <a:ext cx="1620574"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DATE:</a:t>
            </a:r>
          </a:p>
          <a:p>
            <a:pPr marL="0" marR="0" lvl="0" indent="0" algn="l" rtl="0">
              <a:lnSpc>
                <a:spcPct val="100000"/>
              </a:lnSpc>
              <a:spcBef>
                <a:spcPts val="0"/>
              </a:spcBef>
              <a:spcAft>
                <a:spcPts val="0"/>
              </a:spcAft>
              <a:buNone/>
            </a:pPr>
            <a:r>
              <a:rPr lang="en-IN" sz="1600" b="1" dirty="0">
                <a:solidFill>
                  <a:srgbClr val="3C3D40"/>
                </a:solidFill>
                <a:latin typeface="Arial" panose="020B0604020202020204" pitchFamily="34" charset="0"/>
                <a:cs typeface="Arial" panose="020B0604020202020204" pitchFamily="34" charset="0"/>
                <a:sym typeface="Arial"/>
              </a:rPr>
              <a:t>June-2018</a:t>
            </a:r>
            <a:endParaRPr lang="en-IN" dirty="0">
              <a:latin typeface="Arial" panose="020B0604020202020204" pitchFamily="34" charset="0"/>
              <a:cs typeface="Arial" panose="020B0604020202020204" pitchFamily="34" charset="0"/>
            </a:endParaRPr>
          </a:p>
        </p:txBody>
      </p:sp>
      <p:sp>
        <p:nvSpPr>
          <p:cNvPr id="646" name="Google Shape;646;p37"/>
          <p:cNvSpPr txBox="1"/>
          <p:nvPr/>
        </p:nvSpPr>
        <p:spPr>
          <a:xfrm>
            <a:off x="1" y="2928164"/>
            <a:ext cx="1784050" cy="18158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LINK:</a:t>
            </a:r>
          </a:p>
          <a:p>
            <a:pPr marL="0" marR="0" lvl="0" indent="0" algn="l" rtl="0">
              <a:lnSpc>
                <a:spcPct val="100000"/>
              </a:lnSpc>
              <a:spcBef>
                <a:spcPts val="0"/>
              </a:spcBef>
              <a:spcAft>
                <a:spcPts val="0"/>
              </a:spcAft>
              <a:buNone/>
            </a:pPr>
            <a:r>
              <a:rPr lang="en-IN" sz="1200" b="1" i="0" u="none" strike="noStrike" cap="none" dirty="0">
                <a:solidFill>
                  <a:srgbClr val="3C3D40"/>
                </a:solidFill>
                <a:latin typeface="Arial" panose="020B0604020202020204" pitchFamily="34" charset="0"/>
                <a:ea typeface="Arial"/>
                <a:cs typeface="Arial" panose="020B0604020202020204" pitchFamily="34" charset="0"/>
                <a:sym typeface="Arial"/>
              </a:rPr>
              <a:t>https://www.semanticscholar.org/paper/Pitfree%3A-Pot-holes-detection-on-Indian-Roads-using-Singal-Goswami/352dff9775ab93ef563a193f3364d1829cea5302</a:t>
            </a:r>
          </a:p>
        </p:txBody>
      </p:sp>
      <p:cxnSp>
        <p:nvCxnSpPr>
          <p:cNvPr id="647" name="Google Shape;647;p37"/>
          <p:cNvCxnSpPr/>
          <p:nvPr/>
        </p:nvCxnSpPr>
        <p:spPr>
          <a:xfrm>
            <a:off x="5975498"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48" name="Google Shape;648;p37"/>
          <p:cNvCxnSpPr/>
          <p:nvPr/>
        </p:nvCxnSpPr>
        <p:spPr>
          <a:xfrm>
            <a:off x="5983914" y="2519750"/>
            <a:ext cx="3168502" cy="0"/>
          </a:xfrm>
          <a:prstGeom prst="straightConnector1">
            <a:avLst/>
          </a:prstGeom>
          <a:noFill/>
          <a:ln w="38100" cap="flat" cmpd="sng">
            <a:solidFill>
              <a:srgbClr val="3C3D40"/>
            </a:solidFill>
            <a:prstDash val="solid"/>
            <a:round/>
            <a:headEnd type="none" w="sm" len="sm"/>
            <a:tailEnd type="none" w="sm" len="sm"/>
          </a:ln>
        </p:spPr>
      </p:cxnSp>
      <p:sp>
        <p:nvSpPr>
          <p:cNvPr id="649" name="Google Shape;649;p37"/>
          <p:cNvSpPr txBox="1"/>
          <p:nvPr/>
        </p:nvSpPr>
        <p:spPr>
          <a:xfrm>
            <a:off x="2408278" y="891036"/>
            <a:ext cx="220093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b="1" i="0" u="sng" strike="noStrike" cap="none" dirty="0">
                <a:solidFill>
                  <a:srgbClr val="3C3D40"/>
                </a:solidFill>
                <a:latin typeface="Arial" panose="020B0604020202020204" pitchFamily="34" charset="0"/>
                <a:ea typeface="Arial"/>
                <a:cs typeface="Arial" panose="020B0604020202020204" pitchFamily="34" charset="0"/>
                <a:sym typeface="Arial"/>
              </a:rPr>
              <a:t>SUMMARY</a:t>
            </a:r>
            <a:endParaRPr dirty="0">
              <a:latin typeface="Arial" panose="020B0604020202020204" pitchFamily="34" charset="0"/>
              <a:cs typeface="Arial" panose="020B0604020202020204" pitchFamily="34" charset="0"/>
            </a:endParaRPr>
          </a:p>
        </p:txBody>
      </p:sp>
      <p:sp>
        <p:nvSpPr>
          <p:cNvPr id="650" name="Google Shape;650;p37"/>
          <p:cNvSpPr txBox="1"/>
          <p:nvPr/>
        </p:nvSpPr>
        <p:spPr>
          <a:xfrm>
            <a:off x="6092456" y="989671"/>
            <a:ext cx="3000596"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panose="020B0604020202020204" pitchFamily="34" charset="0"/>
                <a:ea typeface="Arial"/>
                <a:cs typeface="Arial" panose="020B0604020202020204" pitchFamily="34" charset="0"/>
                <a:sym typeface="Arial"/>
              </a:rPr>
              <a:t>FINDINGS</a:t>
            </a:r>
          </a:p>
          <a:p>
            <a:pPr marL="0" marR="0" lvl="0" indent="0" algn="l" rtl="0">
              <a:lnSpc>
                <a:spcPct val="100000"/>
              </a:lnSpc>
              <a:spcBef>
                <a:spcPts val="0"/>
              </a:spcBef>
              <a:spcAft>
                <a:spcPts val="0"/>
              </a:spcAft>
              <a:buNone/>
            </a:pPr>
            <a:r>
              <a:rPr lang="en-IN" sz="1600" b="1" u="sng" dirty="0">
                <a:solidFill>
                  <a:srgbClr val="3C3D40"/>
                </a:solidFill>
                <a:latin typeface="Arial" panose="020B0604020202020204" pitchFamily="34" charset="0"/>
                <a:cs typeface="Arial" panose="020B0604020202020204" pitchFamily="34" charset="0"/>
                <a:sym typeface="Arial"/>
              </a:rPr>
              <a:t>We can use this technology for the identification and patching the potholes.</a:t>
            </a:r>
            <a:endParaRPr dirty="0">
              <a:latin typeface="Arial" panose="020B0604020202020204" pitchFamily="34" charset="0"/>
              <a:cs typeface="Arial" panose="020B0604020202020204" pitchFamily="34" charset="0"/>
            </a:endParaRPr>
          </a:p>
        </p:txBody>
      </p:sp>
      <p:sp>
        <p:nvSpPr>
          <p:cNvPr id="651" name="Google Shape;651;p37"/>
          <p:cNvSpPr txBox="1"/>
          <p:nvPr/>
        </p:nvSpPr>
        <p:spPr>
          <a:xfrm>
            <a:off x="6110617" y="2623750"/>
            <a:ext cx="161614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panose="020B0604020202020204" pitchFamily="34" charset="0"/>
                <a:ea typeface="Arial"/>
                <a:cs typeface="Arial" panose="020B0604020202020204" pitchFamily="34" charset="0"/>
                <a:sym typeface="Arial"/>
              </a:rPr>
              <a:t>ALGORITHMS</a:t>
            </a:r>
            <a:endParaRPr dirty="0">
              <a:latin typeface="Arial" panose="020B0604020202020204" pitchFamily="34" charset="0"/>
              <a:cs typeface="Arial" panose="020B0604020202020204" pitchFamily="34" charset="0"/>
            </a:endParaRPr>
          </a:p>
        </p:txBody>
      </p:sp>
      <p:sp>
        <p:nvSpPr>
          <p:cNvPr id="652" name="Google Shape;652;p37"/>
          <p:cNvSpPr txBox="1"/>
          <p:nvPr/>
        </p:nvSpPr>
        <p:spPr>
          <a:xfrm>
            <a:off x="1960816" y="1203013"/>
            <a:ext cx="4073161" cy="2970003"/>
          </a:xfrm>
          <a:prstGeom prst="rect">
            <a:avLst/>
          </a:prstGeom>
          <a:noFill/>
          <a:ln>
            <a:noFill/>
          </a:ln>
        </p:spPr>
        <p:txBody>
          <a:bodyPr spcFirstLastPara="1" wrap="square" lIns="91425" tIns="45700" rIns="91425" bIns="45700" anchor="t" anchorCtr="0">
            <a:spAutoFit/>
          </a:bodyPr>
          <a:lstStyle/>
          <a:p>
            <a:pPr algn="l"/>
            <a:r>
              <a:rPr lang="en-US" sz="1100" b="1" i="0" u="none" strike="noStrike" baseline="0" dirty="0">
                <a:latin typeface="TimesNewRomanPS-BoldMT"/>
              </a:rPr>
              <a:t>Pot holes on road will make transportation</a:t>
            </a:r>
          </a:p>
          <a:p>
            <a:pPr algn="l"/>
            <a:r>
              <a:rPr lang="en-US" sz="1100" b="1" i="0" u="none" strike="noStrike" baseline="0" dirty="0">
                <a:latin typeface="TimesNewRomanPS-BoldMT"/>
              </a:rPr>
              <a:t>slower and costly. India has a big network of roads to connect</a:t>
            </a:r>
          </a:p>
          <a:p>
            <a:pPr algn="l"/>
            <a:r>
              <a:rPr lang="en-US" sz="1100" b="1" i="0" u="none" strike="noStrike" baseline="0" dirty="0">
                <a:latin typeface="TimesNewRomanPS-BoldMT"/>
              </a:rPr>
              <a:t>the villages and cities, the authority persons cannot travel</a:t>
            </a:r>
          </a:p>
          <a:p>
            <a:pPr algn="l"/>
            <a:r>
              <a:rPr lang="en-US" sz="1100" b="1" i="0" u="none" strike="noStrike" baseline="0" dirty="0">
                <a:latin typeface="TimesNewRomanPS-BoldMT"/>
              </a:rPr>
              <a:t>across the region for identification of holes. As per</a:t>
            </a:r>
          </a:p>
          <a:p>
            <a:pPr algn="l"/>
            <a:r>
              <a:rPr lang="en-US" sz="1100" b="1" i="0" u="none" strike="noStrike" baseline="0" dirty="0">
                <a:latin typeface="TimesNewRomanPS-BoldMT"/>
              </a:rPr>
              <a:t>advancement in machine learning in recent time, we can use</a:t>
            </a:r>
          </a:p>
          <a:p>
            <a:pPr algn="l"/>
            <a:r>
              <a:rPr lang="en-US" sz="1100" b="1" i="0" u="none" strike="noStrike" baseline="0" dirty="0">
                <a:latin typeface="TimesNewRomanPS-BoldMT"/>
              </a:rPr>
              <a:t>this technology for the identification and patching the potholes.</a:t>
            </a:r>
          </a:p>
          <a:p>
            <a:pPr algn="l"/>
            <a:r>
              <a:rPr lang="en-US" sz="1100" b="1" i="0" u="none" strike="noStrike" baseline="0" dirty="0">
                <a:latin typeface="TimesNewRomanPS-BoldMT"/>
              </a:rPr>
              <a:t>As per the recent survey around 400millions, people</a:t>
            </a:r>
          </a:p>
          <a:p>
            <a:pPr algn="l"/>
            <a:r>
              <a:rPr lang="en-US" sz="1100" b="1" i="0" u="none" strike="noStrike" baseline="0" dirty="0">
                <a:latin typeface="TimesNewRomanPS-BoldMT"/>
              </a:rPr>
              <a:t>have a smartphone in India. We can use smartphone sensors</a:t>
            </a:r>
          </a:p>
          <a:p>
            <a:pPr algn="l"/>
            <a:r>
              <a:rPr lang="en-US" sz="1100" b="1" i="0" u="none" strike="noStrike" baseline="0" dirty="0">
                <a:latin typeface="TimesNewRomanPS-BoldMT"/>
              </a:rPr>
              <a:t>(such as Accelerometer and gyroscope) to identify the pot-holes</a:t>
            </a:r>
          </a:p>
          <a:p>
            <a:pPr algn="l"/>
            <a:r>
              <a:rPr lang="en-US" sz="1100" b="1" i="0" u="none" strike="noStrike" baseline="0" dirty="0">
                <a:latin typeface="TimesNewRomanPS-BoldMT"/>
              </a:rPr>
              <a:t>on road and GPS for the location of the pit. The major task of </a:t>
            </a:r>
          </a:p>
          <a:p>
            <a:pPr algn="l"/>
            <a:r>
              <a:rPr lang="en-US" sz="1100" b="1" dirty="0">
                <a:latin typeface="TimesNewRomanPS-BoldMT"/>
              </a:rPr>
              <a:t>t</a:t>
            </a:r>
            <a:r>
              <a:rPr lang="en-US" sz="1100" b="1" i="0" u="none" strike="noStrike" baseline="0" dirty="0">
                <a:latin typeface="TimesNewRomanPS-BoldMT"/>
              </a:rPr>
              <a:t>his problem is to capture the data and annotation. We have</a:t>
            </a:r>
          </a:p>
          <a:p>
            <a:pPr algn="l"/>
            <a:r>
              <a:rPr lang="en-US" sz="1100" b="1" i="0" u="none" strike="noStrike" baseline="0" dirty="0">
                <a:latin typeface="TimesNewRomanPS-BoldMT"/>
              </a:rPr>
              <a:t>developed an android app for capturing the value of</a:t>
            </a:r>
          </a:p>
          <a:p>
            <a:pPr algn="l"/>
            <a:r>
              <a:rPr lang="en-US" sz="1100" b="1" i="0" u="none" strike="noStrike" baseline="0" dirty="0">
                <a:latin typeface="TimesNewRomanPS-BoldMT"/>
              </a:rPr>
              <a:t>displacement while travelling on road. We have applied</a:t>
            </a:r>
          </a:p>
          <a:p>
            <a:pPr algn="l"/>
            <a:r>
              <a:rPr lang="en-US" sz="1100" b="1" i="0" u="none" strike="noStrike" baseline="0" dirty="0">
                <a:latin typeface="TimesNewRomanPS-BoldMT"/>
              </a:rPr>
              <a:t>different classification algorithms to sensor raw-data. SVM is</a:t>
            </a:r>
          </a:p>
          <a:p>
            <a:pPr algn="l"/>
            <a:r>
              <a:rPr lang="en-US" sz="1100" b="1" i="0" u="none" strike="noStrike" baseline="0" dirty="0">
                <a:latin typeface="TimesNewRomanPS-BoldMT"/>
              </a:rPr>
              <a:t>the most suitable classification technique for this problem. The</a:t>
            </a:r>
          </a:p>
          <a:p>
            <a:pPr algn="l"/>
            <a:r>
              <a:rPr lang="en-US" sz="1100" b="1" i="0" u="none" strike="noStrike" baseline="0" dirty="0">
                <a:latin typeface="TimesNewRomanPS-BoldMT"/>
              </a:rPr>
              <a:t>android app will sound an alarm when a pothole is </a:t>
            </a:r>
            <a:r>
              <a:rPr lang="en-US" sz="1100" b="1" i="0" u="none" strike="noStrike" baseline="0" dirty="0" err="1">
                <a:latin typeface="TimesNewRomanPS-BoldMT"/>
              </a:rPr>
              <a:t>detectedPot</a:t>
            </a:r>
            <a:r>
              <a:rPr lang="en-US" sz="1100" b="1" i="0" u="none" strike="noStrike" baseline="0" dirty="0">
                <a:latin typeface="TimesNewRomanPS-BoldMT"/>
              </a:rPr>
              <a:t> holes</a:t>
            </a:r>
            <a:endParaRPr sz="1100" b="1" dirty="0">
              <a:latin typeface="Arial" panose="020B0604020202020204" pitchFamily="34" charset="0"/>
              <a:cs typeface="Arial" panose="020B0604020202020204" pitchFamily="34" charset="0"/>
            </a:endParaRPr>
          </a:p>
        </p:txBody>
      </p:sp>
      <p:sp>
        <p:nvSpPr>
          <p:cNvPr id="654" name="Google Shape;654;p37"/>
          <p:cNvSpPr txBox="1"/>
          <p:nvPr/>
        </p:nvSpPr>
        <p:spPr>
          <a:xfrm>
            <a:off x="6024863" y="2928164"/>
            <a:ext cx="3013999" cy="1692731"/>
          </a:xfrm>
          <a:prstGeom prst="rect">
            <a:avLst/>
          </a:prstGeom>
          <a:noFill/>
          <a:ln>
            <a:noFill/>
          </a:ln>
        </p:spPr>
        <p:txBody>
          <a:bodyPr spcFirstLastPara="1" wrap="square" lIns="91425" tIns="45700" rIns="91425" bIns="45700" anchor="t" anchorCtr="0">
            <a:spAutoFit/>
          </a:bodyPr>
          <a:lstStyle/>
          <a:p>
            <a:pPr marL="285750" indent="-285750" algn="l">
              <a:buFont typeface="Arial" panose="020B0604020202020204" pitchFamily="34" charset="0"/>
              <a:buChar char="•"/>
            </a:pPr>
            <a:r>
              <a:rPr lang="en-IN" sz="1800" b="1" i="0" u="none" strike="noStrike" baseline="0" dirty="0">
                <a:latin typeface="TimesNewRomanPS-BoldMT"/>
              </a:rPr>
              <a:t>Support Vector</a:t>
            </a:r>
          </a:p>
          <a:p>
            <a:pPr algn="l"/>
            <a:r>
              <a:rPr lang="en-IN" sz="1800" b="1" i="0" u="none" strike="noStrike" baseline="0" dirty="0">
                <a:latin typeface="TimesNewRomanPS-BoldMT"/>
              </a:rPr>
              <a:t>Machine.</a:t>
            </a:r>
          </a:p>
          <a:p>
            <a:pPr marL="285750" indent="-285750" algn="l">
              <a:buFont typeface="Arial" panose="020B0604020202020204" pitchFamily="34" charset="0"/>
              <a:buChar char="•"/>
            </a:pPr>
            <a:r>
              <a:rPr lang="en-IN" sz="1800" b="1" i="0" u="none" strike="noStrike" baseline="0" dirty="0">
                <a:latin typeface="TimesNewRomanPSMT"/>
              </a:rPr>
              <a:t>Naïve</a:t>
            </a:r>
            <a:r>
              <a:rPr lang="en-IN" sz="1800" b="0" i="0" u="none" strike="noStrike" baseline="0" dirty="0">
                <a:latin typeface="TimesNewRomanPSMT"/>
              </a:rPr>
              <a:t> </a:t>
            </a:r>
            <a:r>
              <a:rPr lang="en-IN" sz="1800" b="1" i="0" u="none" strike="noStrike" baseline="0" dirty="0">
                <a:latin typeface="TimesNewRomanPSMT"/>
              </a:rPr>
              <a:t>Bias.</a:t>
            </a:r>
          </a:p>
          <a:p>
            <a:pPr marL="285750" indent="-285750" algn="l">
              <a:buFont typeface="Arial" panose="020B0604020202020204" pitchFamily="34" charset="0"/>
              <a:buChar char="•"/>
            </a:pPr>
            <a:r>
              <a:rPr lang="en-IN" b="1" dirty="0">
                <a:latin typeface="TimesNewRomanPSMT"/>
              </a:rPr>
              <a:t>Logistic Regression</a:t>
            </a:r>
            <a:endParaRPr lang="en-IN" sz="1800" b="1" i="0" u="none" strike="noStrike" baseline="0" dirty="0">
              <a:latin typeface="TimesNewRomanPSMT"/>
            </a:endParaRPr>
          </a:p>
          <a:p>
            <a:pPr algn="l"/>
            <a:endParaRPr lang="en-IN" sz="1800" b="1" i="0" u="none" strike="noStrike" baseline="0" dirty="0">
              <a:latin typeface="Arabic Typesetting" panose="020B0604020202020204" pitchFamily="66" charset="-78"/>
              <a:cs typeface="Arabic Typesetting" panose="020B0604020202020204" pitchFamily="66" charset="-78"/>
            </a:endParaRPr>
          </a:p>
          <a:p>
            <a:endParaRPr lang="en-IN" sz="1400" b="1"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6819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p:nvPr/>
        </p:nvSpPr>
        <p:spPr>
          <a:xfrm>
            <a:off x="1586907" y="1552353"/>
            <a:ext cx="5970300" cy="15948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IN" sz="4800" b="1">
                <a:solidFill>
                  <a:srgbClr val="3C3D40"/>
                </a:solidFill>
                <a:latin typeface="Arial Black"/>
                <a:ea typeface="Arial Black"/>
                <a:cs typeface="Arial Black"/>
                <a:sym typeface="Arial Black"/>
              </a:rPr>
              <a:t>The Domain</a:t>
            </a:r>
            <a:endParaRPr sz="1400" b="0" i="0" u="none" strike="noStrike" cap="none">
              <a:solidFill>
                <a:srgbClr val="000000"/>
              </a:solidFill>
              <a:latin typeface="Arial"/>
              <a:ea typeface="Arial"/>
              <a:cs typeface="Arial"/>
              <a:sym typeface="Arial"/>
            </a:endParaRPr>
          </a:p>
        </p:txBody>
      </p:sp>
      <p:sp>
        <p:nvSpPr>
          <p:cNvPr id="132" name="Google Shape;132;p18"/>
          <p:cNvSpPr/>
          <p:nvPr/>
        </p:nvSpPr>
        <p:spPr>
          <a:xfrm>
            <a:off x="4097875" y="1247776"/>
            <a:ext cx="948300" cy="60900"/>
          </a:xfrm>
          <a:prstGeom prst="rect">
            <a:avLst/>
          </a:prstGeom>
          <a:solidFill>
            <a:srgbClr val="3C3D4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3" name="Google Shape;133;p18"/>
          <p:cNvSpPr/>
          <p:nvPr/>
        </p:nvSpPr>
        <p:spPr>
          <a:xfrm>
            <a:off x="4097875" y="3446565"/>
            <a:ext cx="948300" cy="60900"/>
          </a:xfrm>
          <a:prstGeom prst="rect">
            <a:avLst/>
          </a:prstGeom>
          <a:solidFill>
            <a:srgbClr val="3C3D4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p:txBody>
      </p:sp>
      <p:cxnSp>
        <p:nvCxnSpPr>
          <p:cNvPr id="837" name="Google Shape;837;p46"/>
          <p:cNvCxnSpPr/>
          <p:nvPr/>
        </p:nvCxnSpPr>
        <p:spPr>
          <a:xfrm>
            <a:off x="4647476" y="778933"/>
            <a:ext cx="0" cy="4364567"/>
          </a:xfrm>
          <a:prstGeom prst="straightConnector1">
            <a:avLst/>
          </a:prstGeom>
          <a:noFill/>
          <a:ln w="38100" cap="flat" cmpd="sng">
            <a:solidFill>
              <a:srgbClr val="3C3D40"/>
            </a:solidFill>
            <a:prstDash val="solid"/>
            <a:round/>
            <a:headEnd type="none" w="sm" len="sm"/>
            <a:tailEnd type="none" w="sm" len="sm"/>
          </a:ln>
        </p:spPr>
      </p:cxnSp>
      <p:cxnSp>
        <p:nvCxnSpPr>
          <p:cNvPr id="838" name="Google Shape;838;p46"/>
          <p:cNvCxnSpPr/>
          <p:nvPr/>
        </p:nvCxnSpPr>
        <p:spPr>
          <a:xfrm>
            <a:off x="0" y="778933"/>
            <a:ext cx="9144000" cy="0"/>
          </a:xfrm>
          <a:prstGeom prst="straightConnector1">
            <a:avLst/>
          </a:prstGeom>
          <a:noFill/>
          <a:ln w="38100" cap="flat" cmpd="sng">
            <a:solidFill>
              <a:srgbClr val="3C3D40"/>
            </a:solidFill>
            <a:prstDash val="solid"/>
            <a:round/>
            <a:headEnd type="none" w="sm" len="sm"/>
            <a:tailEnd type="none" w="sm" len="sm"/>
          </a:ln>
        </p:spPr>
      </p:cxnSp>
      <p:sp>
        <p:nvSpPr>
          <p:cNvPr id="842" name="Google Shape;842;p46"/>
          <p:cNvSpPr txBox="1"/>
          <p:nvPr/>
        </p:nvSpPr>
        <p:spPr>
          <a:xfrm>
            <a:off x="1110267" y="98564"/>
            <a:ext cx="7692887" cy="46783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000" b="1" i="0" u="sng" strike="noStrike" cap="none" dirty="0">
                <a:solidFill>
                  <a:srgbClr val="3C3D40"/>
                </a:solidFill>
                <a:latin typeface="Arial" panose="020B0604020202020204" pitchFamily="34" charset="0"/>
                <a:ea typeface="Arial Black"/>
                <a:cs typeface="Arial" panose="020B0604020202020204" pitchFamily="34" charset="0"/>
                <a:sym typeface="Arial Black"/>
              </a:rPr>
              <a:t>Similarities and Differences</a:t>
            </a:r>
            <a:endParaRPr sz="2000" b="0" i="0" u="sng"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844" name="Google Shape;844;p46"/>
          <p:cNvSpPr txBox="1"/>
          <p:nvPr/>
        </p:nvSpPr>
        <p:spPr>
          <a:xfrm>
            <a:off x="1243013" y="937142"/>
            <a:ext cx="2307431" cy="369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IN" sz="1800" b="1" i="0" u="sng" strike="noStrike" cap="none" dirty="0">
                <a:solidFill>
                  <a:srgbClr val="3C3D40"/>
                </a:solidFill>
                <a:latin typeface="Arial" panose="020B0604020202020204" pitchFamily="34" charset="0"/>
                <a:ea typeface="Arial"/>
                <a:cs typeface="Arial" panose="020B0604020202020204" pitchFamily="34" charset="0"/>
                <a:sym typeface="Arial"/>
              </a:rPr>
              <a:t>SIMILARITIES</a:t>
            </a:r>
            <a:endParaRPr u="sng" dirty="0">
              <a:latin typeface="Arial" panose="020B0604020202020204" pitchFamily="34" charset="0"/>
              <a:cs typeface="Arial" panose="020B0604020202020204" pitchFamily="34" charset="0"/>
            </a:endParaRPr>
          </a:p>
        </p:txBody>
      </p:sp>
      <p:sp>
        <p:nvSpPr>
          <p:cNvPr id="845" name="Google Shape;845;p46"/>
          <p:cNvSpPr txBox="1"/>
          <p:nvPr/>
        </p:nvSpPr>
        <p:spPr>
          <a:xfrm>
            <a:off x="4872043" y="961981"/>
            <a:ext cx="4057470" cy="369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i="0" u="sng" strike="noStrike" cap="none" dirty="0">
                <a:solidFill>
                  <a:srgbClr val="3C3D40"/>
                </a:solidFill>
                <a:latin typeface="Arial" panose="020B0604020202020204" pitchFamily="34" charset="0"/>
                <a:ea typeface="Arial"/>
                <a:cs typeface="Arial" panose="020B0604020202020204" pitchFamily="34" charset="0"/>
                <a:sym typeface="Arial"/>
              </a:rPr>
              <a:t>DIFFERENCES</a:t>
            </a:r>
            <a:endParaRPr u="sng" dirty="0">
              <a:latin typeface="Arial" panose="020B0604020202020204" pitchFamily="34" charset="0"/>
              <a:cs typeface="Arial" panose="020B0604020202020204" pitchFamily="34" charset="0"/>
            </a:endParaRPr>
          </a:p>
        </p:txBody>
      </p:sp>
      <p:sp>
        <p:nvSpPr>
          <p:cNvPr id="847" name="Google Shape;847;p46"/>
          <p:cNvSpPr txBox="1"/>
          <p:nvPr/>
        </p:nvSpPr>
        <p:spPr>
          <a:xfrm>
            <a:off x="150953" y="1352484"/>
            <a:ext cx="4202629" cy="1415732"/>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600"/>
            </a:pPr>
            <a:endParaRPr lang="en-IN" sz="1600" b="1" dirty="0">
              <a:solidFill>
                <a:schemeClr val="tx1">
                  <a:lumMod val="85000"/>
                  <a:lumOff val="15000"/>
                </a:schemeClr>
              </a:solidFill>
              <a:latin typeface="Arial" panose="020B0604020202020204" pitchFamily="34" charset="0"/>
              <a:cs typeface="Arial" panose="020B0604020202020204" pitchFamily="34" charset="0"/>
            </a:endParaRPr>
          </a:p>
          <a:p>
            <a:pPr marR="0" lvl="0" algn="l" rtl="0">
              <a:lnSpc>
                <a:spcPct val="100000"/>
              </a:lnSpc>
              <a:spcBef>
                <a:spcPts val="0"/>
              </a:spcBef>
              <a:spcAft>
                <a:spcPts val="0"/>
              </a:spcAft>
              <a:buClr>
                <a:srgbClr val="000000"/>
              </a:buClr>
              <a:buSzPts val="1600"/>
            </a:pPr>
            <a:endParaRPr lang="en-IN" sz="1600" b="1" dirty="0">
              <a:solidFill>
                <a:schemeClr val="tx1">
                  <a:lumMod val="85000"/>
                  <a:lumOff val="15000"/>
                </a:schemeClr>
              </a:solidFill>
              <a:latin typeface="Arial" panose="020B0604020202020204" pitchFamily="34" charset="0"/>
              <a:cs typeface="Arial" panose="020B0604020202020204" pitchFamily="34" charset="0"/>
            </a:endParaRPr>
          </a:p>
          <a:p>
            <a:pPr algn="l"/>
            <a:r>
              <a:rPr lang="en-US" sz="1800" b="1" i="0" u="none" strike="noStrike" baseline="0" dirty="0">
                <a:latin typeface="TimesNewRomanPS-BoldMT"/>
              </a:rPr>
              <a:t>Pot holes on road will make transportation</a:t>
            </a:r>
          </a:p>
          <a:p>
            <a:pPr algn="l"/>
            <a:r>
              <a:rPr lang="en-IN" sz="1800" b="1" i="0" u="none" strike="noStrike" baseline="0" dirty="0">
                <a:latin typeface="TimesNewRomanPS-BoldMT"/>
              </a:rPr>
              <a:t>slower and costly. </a:t>
            </a:r>
            <a:endParaRPr lang="en-US" sz="1400" b="1" dirty="0">
              <a:latin typeface="Arial" panose="020B0604020202020204" pitchFamily="34" charset="0"/>
              <a:cs typeface="Arial" panose="020B0604020202020204" pitchFamily="34" charset="0"/>
            </a:endParaRPr>
          </a:p>
        </p:txBody>
      </p:sp>
      <p:sp>
        <p:nvSpPr>
          <p:cNvPr id="848" name="Google Shape;848;p46"/>
          <p:cNvSpPr txBox="1"/>
          <p:nvPr/>
        </p:nvSpPr>
        <p:spPr>
          <a:xfrm>
            <a:off x="4814893" y="1825945"/>
            <a:ext cx="4411116" cy="1138733"/>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600"/>
            </a:pPr>
            <a:r>
              <a:rPr lang="en-US" b="1" dirty="0">
                <a:latin typeface="TimesNewRomanPS-BoldMT"/>
              </a:rPr>
              <a:t>T</a:t>
            </a:r>
            <a:r>
              <a:rPr lang="en-US" sz="1800" b="1" i="0" u="none" strike="noStrike" baseline="0" dirty="0">
                <a:latin typeface="TimesNewRomanPS-BoldMT"/>
              </a:rPr>
              <a:t>his technology for the identification and patching the potholes.</a:t>
            </a:r>
            <a:endParaRPr lang="en-US" sz="1400" b="1" i="0" dirty="0">
              <a:solidFill>
                <a:srgbClr val="2E2E2E"/>
              </a:solidFill>
              <a:effectLst/>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endParaRPr lang="en-US" sz="1400" b="1" dirty="0">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endParaRPr lang="en-IN" dirty="0">
              <a:latin typeface="Arial" panose="020B0604020202020204" pitchFamily="34" charset="0"/>
              <a:cs typeface="Arial" panose="020B0604020202020204" pitchFamily="34" charset="0"/>
            </a:endParaRPr>
          </a:p>
        </p:txBody>
      </p:sp>
      <p:cxnSp>
        <p:nvCxnSpPr>
          <p:cNvPr id="852" name="Google Shape;852;p46"/>
          <p:cNvCxnSpPr/>
          <p:nvPr/>
        </p:nvCxnSpPr>
        <p:spPr>
          <a:xfrm>
            <a:off x="0" y="1467293"/>
            <a:ext cx="9144000" cy="0"/>
          </a:xfrm>
          <a:prstGeom prst="straightConnector1">
            <a:avLst/>
          </a:prstGeom>
          <a:noFill/>
          <a:ln w="19050" cap="flat" cmpd="sng">
            <a:solidFill>
              <a:srgbClr val="3C3D40"/>
            </a:solidFill>
            <a:prstDash val="solid"/>
            <a:round/>
            <a:headEnd type="none" w="sm" len="sm"/>
            <a:tailEnd type="none" w="sm" len="sm"/>
          </a:ln>
        </p:spPr>
      </p:cxnSp>
    </p:spTree>
    <p:extLst>
      <p:ext uri="{BB962C8B-B14F-4D97-AF65-F5344CB8AC3E}">
        <p14:creationId xmlns:p14="http://schemas.microsoft.com/office/powerpoint/2010/main" val="33740235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8"/>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p:txBody>
      </p:sp>
      <p:cxnSp>
        <p:nvCxnSpPr>
          <p:cNvPr id="663" name="Google Shape;663;p38"/>
          <p:cNvCxnSpPr/>
          <p:nvPr/>
        </p:nvCxnSpPr>
        <p:spPr>
          <a:xfrm>
            <a:off x="1773419" y="1020725"/>
            <a:ext cx="0" cy="4122775"/>
          </a:xfrm>
          <a:prstGeom prst="straightConnector1">
            <a:avLst/>
          </a:prstGeom>
          <a:noFill/>
          <a:ln w="38100" cap="flat" cmpd="sng">
            <a:solidFill>
              <a:srgbClr val="3C3D40"/>
            </a:solidFill>
            <a:prstDash val="solid"/>
            <a:round/>
            <a:headEnd type="none" w="sm" len="sm"/>
            <a:tailEnd type="none" w="sm" len="sm"/>
          </a:ln>
        </p:spPr>
      </p:cxnSp>
      <p:cxnSp>
        <p:nvCxnSpPr>
          <p:cNvPr id="664" name="Google Shape;664;p38"/>
          <p:cNvCxnSpPr/>
          <p:nvPr/>
        </p:nvCxnSpPr>
        <p:spPr>
          <a:xfrm>
            <a:off x="0" y="1011262"/>
            <a:ext cx="9144000" cy="0"/>
          </a:xfrm>
          <a:prstGeom prst="straightConnector1">
            <a:avLst/>
          </a:prstGeom>
          <a:noFill/>
          <a:ln w="38100" cap="flat" cmpd="sng">
            <a:solidFill>
              <a:srgbClr val="3C3D40"/>
            </a:solidFill>
            <a:prstDash val="solid"/>
            <a:round/>
            <a:headEnd type="none" w="sm" len="sm"/>
            <a:tailEnd type="none" w="sm" len="sm"/>
          </a:ln>
        </p:spPr>
      </p:cxnSp>
      <p:sp>
        <p:nvSpPr>
          <p:cNvPr id="665" name="Google Shape;665;p38"/>
          <p:cNvSpPr txBox="1"/>
          <p:nvPr/>
        </p:nvSpPr>
        <p:spPr>
          <a:xfrm>
            <a:off x="77002" y="117524"/>
            <a:ext cx="8579016" cy="936821"/>
          </a:xfrm>
          <a:prstGeom prst="rect">
            <a:avLst/>
          </a:prstGeom>
          <a:noFill/>
          <a:ln>
            <a:noFill/>
          </a:ln>
        </p:spPr>
        <p:txBody>
          <a:bodyPr spcFirstLastPara="1" wrap="square" lIns="68575" tIns="34275" rIns="68575" bIns="34275" anchor="t" anchorCtr="0">
            <a:noAutofit/>
          </a:bodyPr>
          <a:lstStyle/>
          <a:p>
            <a:pPr algn="ctr"/>
            <a:r>
              <a:rPr lang="en-US" sz="2800" b="0" i="0" u="none" strike="noStrike" baseline="0" dirty="0">
                <a:latin typeface="TimesNewRomanPSMT"/>
              </a:rPr>
              <a:t>              </a:t>
            </a:r>
            <a:r>
              <a:rPr lang="en-US" sz="2800" b="1" i="0" u="none" strike="noStrike" baseline="0" dirty="0">
                <a:latin typeface="TimesNewRomanPSMT"/>
              </a:rPr>
              <a:t>A Deep Learning Approach for Street </a:t>
            </a:r>
            <a:r>
              <a:rPr lang="en-US" sz="2800" b="1" i="0" u="none" strike="noStrike" baseline="0" dirty="0" smtClean="0">
                <a:latin typeface="TimesNewRomanPSMT"/>
              </a:rPr>
              <a:t>Pothole </a:t>
            </a:r>
            <a:r>
              <a:rPr lang="en-IN" sz="2800" b="1" dirty="0">
                <a:latin typeface="TimesNewRomanPSMT"/>
              </a:rPr>
              <a:t>Detection</a:t>
            </a:r>
            <a:endParaRPr lang="en-IN" sz="2800" b="1" u="sng" dirty="0">
              <a:solidFill>
                <a:srgbClr val="000000"/>
              </a:solidFill>
              <a:latin typeface="Arial" panose="020B0604020202020204" pitchFamily="34" charset="0"/>
              <a:ea typeface="Arial"/>
              <a:cs typeface="Arial" panose="020B0604020202020204" pitchFamily="34" charset="0"/>
              <a:sym typeface="Arial"/>
            </a:endParaRPr>
          </a:p>
          <a:p>
            <a:pPr algn="l"/>
            <a:endParaRPr lang="en-US" sz="2800" b="1" i="0" u="none" strike="noStrike" baseline="0" dirty="0">
              <a:latin typeface="TimesNewRomanPSMT"/>
            </a:endParaRPr>
          </a:p>
          <a:p>
            <a:pPr algn="l"/>
            <a:r>
              <a:rPr lang="en-IN" sz="2800" b="1" i="0" u="none" strike="noStrike" baseline="0" dirty="0">
                <a:latin typeface="TimesNewRomanPSMT"/>
              </a:rPr>
              <a:t>                                 </a:t>
            </a:r>
            <a:endParaRPr sz="2800" b="1" i="0" u="sng"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666" name="Google Shape;666;p38"/>
          <p:cNvSpPr txBox="1"/>
          <p:nvPr/>
        </p:nvSpPr>
        <p:spPr>
          <a:xfrm>
            <a:off x="21264" y="987834"/>
            <a:ext cx="175215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1" i="0" u="none" strike="noStrike" cap="none" dirty="0">
                <a:solidFill>
                  <a:srgbClr val="3C3D40"/>
                </a:solidFill>
                <a:latin typeface="Arial" panose="020B0604020202020204" pitchFamily="34" charset="0"/>
                <a:ea typeface="Arial"/>
                <a:cs typeface="Arial" panose="020B0604020202020204" pitchFamily="34" charset="0"/>
                <a:sym typeface="Arial"/>
              </a:rPr>
              <a:t>JOURNAL</a:t>
            </a: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a:t>
            </a:r>
          </a:p>
          <a:p>
            <a:pPr marL="0" marR="0" lvl="0" indent="0" algn="l" rtl="0">
              <a:lnSpc>
                <a:spcPct val="100000"/>
              </a:lnSpc>
              <a:spcBef>
                <a:spcPts val="0"/>
              </a:spcBef>
              <a:spcAft>
                <a:spcPts val="0"/>
              </a:spcAft>
              <a:buNone/>
            </a:pPr>
            <a:r>
              <a:rPr lang="en-US" sz="1600" b="1" dirty="0">
                <a:solidFill>
                  <a:srgbClr val="141415"/>
                </a:solidFill>
                <a:latin typeface="Arial" panose="020B0604020202020204" pitchFamily="34" charset="0"/>
                <a:cs typeface="Arial" panose="020B0604020202020204" pitchFamily="34" charset="0"/>
              </a:rPr>
              <a:t>IEEE</a:t>
            </a:r>
            <a:endParaRPr sz="1600" b="1" dirty="0">
              <a:latin typeface="Arial" panose="020B0604020202020204" pitchFamily="34" charset="0"/>
              <a:cs typeface="Arial" panose="020B0604020202020204" pitchFamily="34" charset="0"/>
            </a:endParaRPr>
          </a:p>
        </p:txBody>
      </p:sp>
      <p:sp>
        <p:nvSpPr>
          <p:cNvPr id="667" name="Google Shape;667;p38"/>
          <p:cNvSpPr txBox="1"/>
          <p:nvPr/>
        </p:nvSpPr>
        <p:spPr>
          <a:xfrm>
            <a:off x="-227" y="2571750"/>
            <a:ext cx="1605516"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DATE:</a:t>
            </a:r>
            <a:endParaRPr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IN" sz="1400" b="1" dirty="0">
                <a:solidFill>
                  <a:srgbClr val="3C3D40"/>
                </a:solidFill>
                <a:latin typeface="Arial" panose="020B0604020202020204" pitchFamily="34" charset="0"/>
                <a:cs typeface="Arial" panose="020B0604020202020204" pitchFamily="34" charset="0"/>
                <a:sym typeface="Arial"/>
              </a:rPr>
              <a:t>29/08/2020</a:t>
            </a:r>
            <a:endParaRPr dirty="0">
              <a:latin typeface="Arial" panose="020B0604020202020204" pitchFamily="34" charset="0"/>
              <a:cs typeface="Arial" panose="020B0604020202020204" pitchFamily="34" charset="0"/>
            </a:endParaRPr>
          </a:p>
        </p:txBody>
      </p:sp>
      <p:sp>
        <p:nvSpPr>
          <p:cNvPr id="668" name="Google Shape;668;p38"/>
          <p:cNvSpPr txBox="1"/>
          <p:nvPr/>
        </p:nvSpPr>
        <p:spPr>
          <a:xfrm>
            <a:off x="21264" y="3229975"/>
            <a:ext cx="1784051"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panose="020B0604020202020204" pitchFamily="34" charset="0"/>
                <a:ea typeface="Arial"/>
                <a:cs typeface="Arial" panose="020B0604020202020204" pitchFamily="34" charset="0"/>
                <a:sym typeface="Arial"/>
              </a:rPr>
              <a:t>LINK:</a:t>
            </a:r>
          </a:p>
          <a:p>
            <a:pPr marL="0" marR="0" lvl="0" indent="0" algn="l" rtl="0">
              <a:lnSpc>
                <a:spcPct val="100000"/>
              </a:lnSpc>
              <a:spcBef>
                <a:spcPts val="0"/>
              </a:spcBef>
              <a:spcAft>
                <a:spcPts val="0"/>
              </a:spcAft>
              <a:buNone/>
            </a:pPr>
            <a:r>
              <a:rPr lang="en-IN" sz="1600" dirty="0">
                <a:latin typeface="Arial" panose="020B0604020202020204" pitchFamily="34" charset="0"/>
                <a:cs typeface="Arial" panose="020B0604020202020204" pitchFamily="34" charset="0"/>
              </a:rPr>
              <a:t>https://ieeexplore.ieee.org/document/9179558</a:t>
            </a:r>
            <a:endParaRPr sz="1600" dirty="0">
              <a:latin typeface="Arial" panose="020B0604020202020204" pitchFamily="34" charset="0"/>
              <a:cs typeface="Arial" panose="020B0604020202020204" pitchFamily="34" charset="0"/>
            </a:endParaRPr>
          </a:p>
        </p:txBody>
      </p:sp>
      <p:cxnSp>
        <p:nvCxnSpPr>
          <p:cNvPr id="669" name="Google Shape;669;p38"/>
          <p:cNvCxnSpPr/>
          <p:nvPr/>
        </p:nvCxnSpPr>
        <p:spPr>
          <a:xfrm>
            <a:off x="5980479" y="1020725"/>
            <a:ext cx="0" cy="4122775"/>
          </a:xfrm>
          <a:prstGeom prst="straightConnector1">
            <a:avLst/>
          </a:prstGeom>
          <a:noFill/>
          <a:ln w="38100" cap="flat" cmpd="sng">
            <a:solidFill>
              <a:srgbClr val="3C3D40"/>
            </a:solidFill>
            <a:prstDash val="solid"/>
            <a:round/>
            <a:headEnd type="none" w="sm" len="sm"/>
            <a:tailEnd type="none" w="sm" len="sm"/>
          </a:ln>
        </p:spPr>
      </p:cxnSp>
      <p:cxnSp>
        <p:nvCxnSpPr>
          <p:cNvPr id="670" name="Google Shape;670;p38"/>
          <p:cNvCxnSpPr/>
          <p:nvPr/>
        </p:nvCxnSpPr>
        <p:spPr>
          <a:xfrm>
            <a:off x="5962869" y="2444101"/>
            <a:ext cx="3176921" cy="0"/>
          </a:xfrm>
          <a:prstGeom prst="straightConnector1">
            <a:avLst/>
          </a:prstGeom>
          <a:noFill/>
          <a:ln w="38100" cap="flat" cmpd="sng">
            <a:solidFill>
              <a:srgbClr val="3C3D40"/>
            </a:solidFill>
            <a:prstDash val="solid"/>
            <a:round/>
            <a:headEnd type="none" w="sm" len="sm"/>
            <a:tailEnd type="none" w="sm" len="sm"/>
          </a:ln>
        </p:spPr>
      </p:cxnSp>
      <p:sp>
        <p:nvSpPr>
          <p:cNvPr id="671" name="Google Shape;671;p38"/>
          <p:cNvSpPr txBox="1"/>
          <p:nvPr/>
        </p:nvSpPr>
        <p:spPr>
          <a:xfrm>
            <a:off x="1941549" y="1010187"/>
            <a:ext cx="22009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sng" strike="noStrike" cap="none" dirty="0">
                <a:solidFill>
                  <a:srgbClr val="3C3D40"/>
                </a:solidFill>
                <a:latin typeface="Arial" panose="020B0604020202020204" pitchFamily="34" charset="0"/>
                <a:ea typeface="Arial"/>
                <a:cs typeface="Arial" panose="020B0604020202020204" pitchFamily="34" charset="0"/>
                <a:sym typeface="Arial"/>
              </a:rPr>
              <a:t>SUMMARY</a:t>
            </a:r>
            <a:endParaRPr dirty="0">
              <a:latin typeface="Arial" panose="020B0604020202020204" pitchFamily="34" charset="0"/>
              <a:cs typeface="Arial" panose="020B0604020202020204" pitchFamily="34" charset="0"/>
            </a:endParaRPr>
          </a:p>
        </p:txBody>
      </p:sp>
      <p:sp>
        <p:nvSpPr>
          <p:cNvPr id="672" name="Google Shape;672;p38"/>
          <p:cNvSpPr txBox="1"/>
          <p:nvPr/>
        </p:nvSpPr>
        <p:spPr>
          <a:xfrm>
            <a:off x="5916715" y="1102332"/>
            <a:ext cx="3248547" cy="12310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b="1" i="0" u="sng" strike="noStrike" cap="none" dirty="0">
                <a:solidFill>
                  <a:srgbClr val="3C3D40"/>
                </a:solidFill>
                <a:latin typeface="Arial" panose="020B0604020202020204" pitchFamily="34" charset="0"/>
                <a:ea typeface="Arial"/>
                <a:cs typeface="Arial" panose="020B0604020202020204" pitchFamily="34" charset="0"/>
                <a:sym typeface="Arial"/>
              </a:rPr>
              <a:t>FINDINGS</a:t>
            </a:r>
            <a:r>
              <a:rPr lang="en-IN" sz="1400" b="1" i="0" u="sng" strike="noStrike" cap="none" dirty="0">
                <a:solidFill>
                  <a:srgbClr val="3C3D40"/>
                </a:solidFill>
                <a:latin typeface="Arial" panose="020B0604020202020204" pitchFamily="34" charset="0"/>
                <a:ea typeface="Arial"/>
                <a:cs typeface="Arial" panose="020B0604020202020204" pitchFamily="34" charset="0"/>
                <a:sym typeface="Arial"/>
              </a:rPr>
              <a:t>:</a:t>
            </a:r>
          </a:p>
          <a:p>
            <a:pPr marL="0" marR="0" lvl="0" indent="0" algn="l" rtl="0">
              <a:lnSpc>
                <a:spcPct val="100000"/>
              </a:lnSpc>
              <a:spcBef>
                <a:spcPts val="0"/>
              </a:spcBef>
              <a:spcAft>
                <a:spcPts val="0"/>
              </a:spcAft>
              <a:buNone/>
            </a:pPr>
            <a:r>
              <a:rPr lang="en-IN" sz="1400" b="1" i="0" u="sng" strike="noStrike" cap="none" dirty="0">
                <a:solidFill>
                  <a:srgbClr val="3C3D40"/>
                </a:solidFill>
                <a:latin typeface="Arial" panose="020B0604020202020204" pitchFamily="34" charset="0"/>
                <a:ea typeface="Arial"/>
                <a:cs typeface="Arial" panose="020B0604020202020204" pitchFamily="34" charset="0"/>
                <a:sym typeface="Arial"/>
              </a:rPr>
              <a:t> We propose an  efficient pothole detection system using machine learning algorithms which can detect potholes on road</a:t>
            </a:r>
            <a:endParaRPr sz="1400" dirty="0">
              <a:latin typeface="Arial" panose="020B0604020202020204" pitchFamily="34" charset="0"/>
              <a:cs typeface="Arial" panose="020B0604020202020204" pitchFamily="34" charset="0"/>
            </a:endParaRPr>
          </a:p>
        </p:txBody>
      </p:sp>
      <p:sp>
        <p:nvSpPr>
          <p:cNvPr id="673" name="Google Shape;673;p38"/>
          <p:cNvSpPr txBox="1"/>
          <p:nvPr/>
        </p:nvSpPr>
        <p:spPr>
          <a:xfrm>
            <a:off x="6031989" y="2492089"/>
            <a:ext cx="161614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panose="020B0604020202020204" pitchFamily="34" charset="0"/>
                <a:ea typeface="Arial"/>
                <a:cs typeface="Arial" panose="020B0604020202020204" pitchFamily="34" charset="0"/>
                <a:sym typeface="Arial"/>
              </a:rPr>
              <a:t>ALGORITHMS</a:t>
            </a:r>
            <a:endParaRPr dirty="0">
              <a:latin typeface="Arial" panose="020B0604020202020204" pitchFamily="34" charset="0"/>
              <a:cs typeface="Arial" panose="020B0604020202020204" pitchFamily="34" charset="0"/>
            </a:endParaRPr>
          </a:p>
        </p:txBody>
      </p:sp>
      <p:sp>
        <p:nvSpPr>
          <p:cNvPr id="674" name="Google Shape;674;p38"/>
          <p:cNvSpPr txBox="1"/>
          <p:nvPr/>
        </p:nvSpPr>
        <p:spPr>
          <a:xfrm>
            <a:off x="1885395" y="1328703"/>
            <a:ext cx="403132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dirty="0">
                <a:latin typeface="Arial" panose="020B0604020202020204" pitchFamily="34" charset="0"/>
                <a:cs typeface="Arial" panose="020B0604020202020204" pitchFamily="34" charset="0"/>
              </a:rPr>
              <a:t>.</a:t>
            </a:r>
            <a:endParaRPr sz="1400" b="1" dirty="0">
              <a:latin typeface="Arial" panose="020B0604020202020204" pitchFamily="34" charset="0"/>
              <a:cs typeface="Arial" panose="020B0604020202020204" pitchFamily="34" charset="0"/>
            </a:endParaRPr>
          </a:p>
        </p:txBody>
      </p:sp>
      <p:sp>
        <p:nvSpPr>
          <p:cNvPr id="676" name="Google Shape;676;p38"/>
          <p:cNvSpPr txBox="1"/>
          <p:nvPr/>
        </p:nvSpPr>
        <p:spPr>
          <a:xfrm>
            <a:off x="6123759" y="2878630"/>
            <a:ext cx="2658138" cy="160039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baseline="0" dirty="0">
                <a:solidFill>
                  <a:srgbClr val="000000"/>
                </a:solidFill>
                <a:latin typeface="Arial" panose="020B0604020202020204" pitchFamily="34" charset="0"/>
                <a:cs typeface="Arial" panose="020B0604020202020204" pitchFamily="34" charset="0"/>
              </a:rPr>
              <a:t>You only look once(YOLO)</a:t>
            </a:r>
            <a:r>
              <a:rPr lang="en-IN" sz="1400" b="1" i="0" u="none" strike="noStrike" baseline="0" dirty="0">
                <a:solidFill>
                  <a:srgbClr val="000000"/>
                </a:solidFill>
                <a:latin typeface="Arial" panose="020B0604020202020204" pitchFamily="34" charset="0"/>
                <a:cs typeface="Arial" panose="020B0604020202020204" pitchFamily="34" charset="0"/>
              </a:rPr>
              <a:t> .</a:t>
            </a:r>
          </a:p>
          <a:p>
            <a:pPr marL="285750" marR="0" lvl="0" indent="-285750" algn="l" rtl="0">
              <a:lnSpc>
                <a:spcPct val="100000"/>
              </a:lnSpc>
              <a:spcBef>
                <a:spcPts val="0"/>
              </a:spcBef>
              <a:spcAft>
                <a:spcPts val="0"/>
              </a:spcAft>
              <a:buClr>
                <a:srgbClr val="000000"/>
              </a:buClr>
              <a:buSzPts val="1400"/>
              <a:buFont typeface="Noto Sans Symbols"/>
              <a:buChar char="❑"/>
            </a:pPr>
            <a:r>
              <a:rPr lang="en-IN" sz="1400" b="1" dirty="0">
                <a:solidFill>
                  <a:srgbClr val="000000"/>
                </a:solidFill>
                <a:latin typeface="Arial" panose="020B0604020202020204" pitchFamily="34" charset="0"/>
                <a:cs typeface="Arial" panose="020B0604020202020204" pitchFamily="34" charset="0"/>
              </a:rPr>
              <a:t>Single shot detector(SSD).</a:t>
            </a:r>
          </a:p>
          <a:p>
            <a:pPr marL="285750" marR="0" lvl="0" indent="-285750" algn="l" rtl="0">
              <a:lnSpc>
                <a:spcPct val="100000"/>
              </a:lnSpc>
              <a:spcBef>
                <a:spcPts val="0"/>
              </a:spcBef>
              <a:spcAft>
                <a:spcPts val="0"/>
              </a:spcAft>
              <a:buClr>
                <a:srgbClr val="000000"/>
              </a:buClr>
              <a:buSzPts val="1400"/>
              <a:buFont typeface="Noto Sans Symbols"/>
              <a:buChar char="❑"/>
            </a:pPr>
            <a:r>
              <a:rPr lang="en-IN" sz="1400" b="1" i="0" u="none" strike="noStrike" baseline="0" dirty="0">
                <a:solidFill>
                  <a:srgbClr val="000000"/>
                </a:solidFill>
                <a:latin typeface="Arial" panose="020B0604020202020204" pitchFamily="34" charset="0"/>
                <a:cs typeface="Arial" panose="020B0604020202020204" pitchFamily="34" charset="0"/>
              </a:rPr>
              <a:t>Histogram of oriented gradients(HO</a:t>
            </a:r>
            <a:r>
              <a:rPr lang="en-IN" sz="1400" b="1" dirty="0">
                <a:solidFill>
                  <a:srgbClr val="000000"/>
                </a:solidFill>
                <a:latin typeface="Arial" panose="020B0604020202020204" pitchFamily="34" charset="0"/>
                <a:cs typeface="Arial" panose="020B0604020202020204" pitchFamily="34" charset="0"/>
              </a:rPr>
              <a:t>G) with support vector </a:t>
            </a:r>
            <a:r>
              <a:rPr lang="en-IN" sz="1400" b="1" dirty="0" err="1">
                <a:solidFill>
                  <a:srgbClr val="000000"/>
                </a:solidFill>
                <a:latin typeface="Arial" panose="020B0604020202020204" pitchFamily="34" charset="0"/>
                <a:cs typeface="Arial" panose="020B0604020202020204" pitchFamily="34" charset="0"/>
              </a:rPr>
              <a:t>machin</a:t>
            </a:r>
            <a:r>
              <a:rPr lang="en-IN" sz="1400" b="1" dirty="0">
                <a:solidFill>
                  <a:srgbClr val="000000"/>
                </a:solidFill>
                <a:latin typeface="Arial" panose="020B0604020202020204" pitchFamily="34" charset="0"/>
                <a:cs typeface="Arial" panose="020B0604020202020204" pitchFamily="34" charset="0"/>
              </a:rPr>
              <a:t>.</a:t>
            </a:r>
            <a:r>
              <a:rPr lang="en-IN" sz="1400" b="1" i="0" u="none" strike="noStrike" baseline="0" dirty="0">
                <a:solidFill>
                  <a:srgbClr val="000000"/>
                </a:solidFill>
                <a:latin typeface="Arial" panose="020B0604020202020204" pitchFamily="34" charset="0"/>
                <a:cs typeface="Arial" panose="020B0604020202020204" pitchFamily="34" charset="0"/>
              </a:rPr>
              <a:t>	.</a:t>
            </a:r>
          </a:p>
        </p:txBody>
      </p:sp>
      <p:sp>
        <p:nvSpPr>
          <p:cNvPr id="5" name="TextBox 4">
            <a:extLst>
              <a:ext uri="{FF2B5EF4-FFF2-40B4-BE49-F238E27FC236}">
                <a16:creationId xmlns="" xmlns:a16="http://schemas.microsoft.com/office/drawing/2014/main" id="{9887F8B6-478C-4D16-0764-73A5F8403D3C}"/>
              </a:ext>
            </a:extLst>
          </p:cNvPr>
          <p:cNvSpPr txBox="1"/>
          <p:nvPr/>
        </p:nvSpPr>
        <p:spPr>
          <a:xfrm>
            <a:off x="1713746" y="1388981"/>
            <a:ext cx="4610500" cy="2677656"/>
          </a:xfrm>
          <a:prstGeom prst="rect">
            <a:avLst/>
          </a:prstGeom>
          <a:noFill/>
        </p:spPr>
        <p:txBody>
          <a:bodyPr wrap="square">
            <a:spAutoFit/>
          </a:bodyPr>
          <a:lstStyle/>
          <a:p>
            <a:pPr algn="l"/>
            <a:r>
              <a:rPr lang="en-US" sz="1200" b="1" i="0" u="none" strike="noStrike" baseline="0" dirty="0">
                <a:latin typeface="TimesNewRomanPS-BoldMT"/>
              </a:rPr>
              <a:t>Potholes are a structural damage to the road</a:t>
            </a:r>
          </a:p>
          <a:p>
            <a:pPr algn="l"/>
            <a:r>
              <a:rPr lang="en-US" sz="1200" b="1" i="0" u="none" strike="noStrike" baseline="0" dirty="0">
                <a:latin typeface="TimesNewRomanPS-BoldMT"/>
              </a:rPr>
              <a:t>with hollow which can cause severe traffic accidents and</a:t>
            </a:r>
          </a:p>
          <a:p>
            <a:pPr algn="l"/>
            <a:r>
              <a:rPr lang="en-US" sz="1200" b="1" i="0" u="none" strike="noStrike" baseline="0" dirty="0">
                <a:latin typeface="TimesNewRomanPS-BoldMT"/>
              </a:rPr>
              <a:t>impact road efficiency. In this paper, we propose an efficient</a:t>
            </a:r>
          </a:p>
          <a:p>
            <a:pPr algn="l"/>
            <a:r>
              <a:rPr lang="en-US" sz="1200" b="1" i="0" u="none" strike="noStrike" baseline="0" dirty="0">
                <a:latin typeface="TimesNewRomanPS-BoldMT"/>
              </a:rPr>
              <a:t>pothole detection system using deep learning algorithms which</a:t>
            </a:r>
          </a:p>
          <a:p>
            <a:pPr algn="l"/>
            <a:r>
              <a:rPr lang="en-US" sz="1200" b="1" i="0" u="none" strike="noStrike" baseline="0" dirty="0">
                <a:latin typeface="TimesNewRomanPS-BoldMT"/>
              </a:rPr>
              <a:t>can detect potholes on the road automatically. Four models are</a:t>
            </a:r>
          </a:p>
          <a:p>
            <a:pPr algn="l"/>
            <a:r>
              <a:rPr lang="en-US" sz="1200" b="1" i="0" u="none" strike="noStrike" baseline="0" dirty="0">
                <a:latin typeface="TimesNewRomanPS-BoldMT"/>
              </a:rPr>
              <a:t>trained and tested with preprocessed dataset, including YOLO</a:t>
            </a:r>
          </a:p>
          <a:p>
            <a:pPr algn="l"/>
            <a:r>
              <a:rPr lang="en-US" sz="1200" b="1" i="0" u="none" strike="noStrike" baseline="0" dirty="0">
                <a:latin typeface="TimesNewRomanPS-BoldMT"/>
              </a:rPr>
              <a:t>V3, SSD, HOG with SVM and Faster R-CNN. In the phase one,</a:t>
            </a:r>
          </a:p>
          <a:p>
            <a:pPr algn="l"/>
            <a:r>
              <a:rPr lang="en-US" sz="1200" b="1" i="0" u="none" strike="noStrike" baseline="0" dirty="0">
                <a:latin typeface="TimesNewRomanPS-BoldMT"/>
              </a:rPr>
              <a:t>initial images with potholes and non-potholes are collected and</a:t>
            </a:r>
          </a:p>
          <a:p>
            <a:pPr algn="l"/>
            <a:r>
              <a:rPr lang="en-US" sz="1200" b="1" i="0" u="none" strike="noStrike" baseline="0" dirty="0">
                <a:latin typeface="TimesNewRomanPS-BoldMT"/>
              </a:rPr>
              <a:t>labeled. In the phase two, the four models are trained and</a:t>
            </a:r>
          </a:p>
          <a:p>
            <a:pPr algn="l"/>
            <a:r>
              <a:rPr lang="en-US" sz="1200" b="1" i="0" u="none" strike="noStrike" baseline="0" dirty="0">
                <a:latin typeface="TimesNewRomanPS-BoldMT"/>
              </a:rPr>
              <a:t>tested for the accuracy and loss comparison with the processed</a:t>
            </a:r>
          </a:p>
          <a:p>
            <a:pPr algn="l"/>
            <a:r>
              <a:rPr lang="en-US" sz="1200" b="1" i="0" u="none" strike="noStrike" baseline="0" dirty="0">
                <a:latin typeface="TimesNewRomanPS-BoldMT"/>
              </a:rPr>
              <a:t>image dataset. Finally, the accuracy and performance of all</a:t>
            </a:r>
          </a:p>
          <a:p>
            <a:pPr algn="l"/>
            <a:r>
              <a:rPr lang="en-US" sz="1200" b="1" i="0" u="none" strike="noStrike" baseline="0" dirty="0">
                <a:latin typeface="TimesNewRomanPS-BoldMT"/>
              </a:rPr>
              <a:t>four models are analyzed. The experimental results show that</a:t>
            </a:r>
          </a:p>
          <a:p>
            <a:pPr algn="l"/>
            <a:r>
              <a:rPr lang="en-US" sz="1200" b="1" i="0" u="none" strike="noStrike" baseline="0" dirty="0">
                <a:latin typeface="TimesNewRomanPS-BoldMT"/>
              </a:rPr>
              <a:t>the YOLO V3 model performs best for its faster and more</a:t>
            </a:r>
          </a:p>
          <a:p>
            <a:pPr algn="l"/>
            <a:r>
              <a:rPr lang="en-IN" sz="1200" b="1" i="0" u="none" strike="noStrike" baseline="0" dirty="0">
                <a:latin typeface="TimesNewRomanPS-BoldMT"/>
              </a:rPr>
              <a:t>reliable detection results.</a:t>
            </a:r>
            <a:endParaRPr lang="en-IN" sz="1200" dirty="0"/>
          </a:p>
        </p:txBody>
      </p:sp>
    </p:spTree>
    <p:extLst>
      <p:ext uri="{BB962C8B-B14F-4D97-AF65-F5344CB8AC3E}">
        <p14:creationId xmlns:p14="http://schemas.microsoft.com/office/powerpoint/2010/main" val="12345478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panose="020B0604020202020204" pitchFamily="34" charset="0"/>
              <a:ea typeface="Arial"/>
              <a:cs typeface="Arial" panose="020B0604020202020204" pitchFamily="34" charset="0"/>
              <a:sym typeface="Arial"/>
            </a:endParaRPr>
          </a:p>
        </p:txBody>
      </p:sp>
      <p:cxnSp>
        <p:nvCxnSpPr>
          <p:cNvPr id="837" name="Google Shape;837;p46"/>
          <p:cNvCxnSpPr/>
          <p:nvPr/>
        </p:nvCxnSpPr>
        <p:spPr>
          <a:xfrm>
            <a:off x="4647476" y="778933"/>
            <a:ext cx="0" cy="4364567"/>
          </a:xfrm>
          <a:prstGeom prst="straightConnector1">
            <a:avLst/>
          </a:prstGeom>
          <a:noFill/>
          <a:ln w="38100" cap="flat" cmpd="sng">
            <a:solidFill>
              <a:srgbClr val="3C3D40"/>
            </a:solidFill>
            <a:prstDash val="solid"/>
            <a:round/>
            <a:headEnd type="none" w="sm" len="sm"/>
            <a:tailEnd type="none" w="sm" len="sm"/>
          </a:ln>
        </p:spPr>
      </p:cxnSp>
      <p:cxnSp>
        <p:nvCxnSpPr>
          <p:cNvPr id="838" name="Google Shape;838;p46"/>
          <p:cNvCxnSpPr/>
          <p:nvPr/>
        </p:nvCxnSpPr>
        <p:spPr>
          <a:xfrm>
            <a:off x="0" y="778933"/>
            <a:ext cx="9144000" cy="0"/>
          </a:xfrm>
          <a:prstGeom prst="straightConnector1">
            <a:avLst/>
          </a:prstGeom>
          <a:noFill/>
          <a:ln w="38100" cap="flat" cmpd="sng">
            <a:solidFill>
              <a:srgbClr val="3C3D40"/>
            </a:solidFill>
            <a:prstDash val="solid"/>
            <a:round/>
            <a:headEnd type="none" w="sm" len="sm"/>
            <a:tailEnd type="none" w="sm" len="sm"/>
          </a:ln>
        </p:spPr>
      </p:cxnSp>
      <p:sp>
        <p:nvSpPr>
          <p:cNvPr id="842" name="Google Shape;842;p46"/>
          <p:cNvSpPr txBox="1"/>
          <p:nvPr/>
        </p:nvSpPr>
        <p:spPr>
          <a:xfrm>
            <a:off x="1110267" y="98564"/>
            <a:ext cx="7692887" cy="46783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000" b="1" i="0" u="sng" strike="noStrike" cap="none" dirty="0">
                <a:solidFill>
                  <a:srgbClr val="3C3D40"/>
                </a:solidFill>
                <a:latin typeface="Arial" panose="020B0604020202020204" pitchFamily="34" charset="0"/>
                <a:ea typeface="Arial Black"/>
                <a:cs typeface="Arial" panose="020B0604020202020204" pitchFamily="34" charset="0"/>
                <a:sym typeface="Arial Black"/>
              </a:rPr>
              <a:t>Similarities and Differences</a:t>
            </a:r>
            <a:endParaRPr sz="2000" b="0" i="0" u="sng"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844" name="Google Shape;844;p46"/>
          <p:cNvSpPr txBox="1"/>
          <p:nvPr/>
        </p:nvSpPr>
        <p:spPr>
          <a:xfrm>
            <a:off x="1243013" y="937142"/>
            <a:ext cx="2307431" cy="369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IN" sz="1800" b="1" i="0" u="sng" strike="noStrike" cap="none" dirty="0">
                <a:solidFill>
                  <a:srgbClr val="3C3D40"/>
                </a:solidFill>
                <a:latin typeface="Arial" panose="020B0604020202020204" pitchFamily="34" charset="0"/>
                <a:ea typeface="Arial"/>
                <a:cs typeface="Arial" panose="020B0604020202020204" pitchFamily="34" charset="0"/>
                <a:sym typeface="Arial"/>
              </a:rPr>
              <a:t>SIMILARITIES</a:t>
            </a:r>
            <a:endParaRPr u="sng" dirty="0">
              <a:latin typeface="Arial" panose="020B0604020202020204" pitchFamily="34" charset="0"/>
              <a:cs typeface="Arial" panose="020B0604020202020204" pitchFamily="34" charset="0"/>
            </a:endParaRPr>
          </a:p>
        </p:txBody>
      </p:sp>
      <p:sp>
        <p:nvSpPr>
          <p:cNvPr id="845" name="Google Shape;845;p46"/>
          <p:cNvSpPr txBox="1"/>
          <p:nvPr/>
        </p:nvSpPr>
        <p:spPr>
          <a:xfrm>
            <a:off x="4872043" y="961981"/>
            <a:ext cx="4057470" cy="369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i="0" u="sng" strike="noStrike" cap="none" dirty="0">
                <a:solidFill>
                  <a:srgbClr val="3C3D40"/>
                </a:solidFill>
                <a:latin typeface="Arial" panose="020B0604020202020204" pitchFamily="34" charset="0"/>
                <a:ea typeface="Arial"/>
                <a:cs typeface="Arial" panose="020B0604020202020204" pitchFamily="34" charset="0"/>
                <a:sym typeface="Arial"/>
              </a:rPr>
              <a:t>DIFFERENCES</a:t>
            </a:r>
            <a:endParaRPr u="sng" dirty="0">
              <a:latin typeface="Arial" panose="020B0604020202020204" pitchFamily="34" charset="0"/>
              <a:cs typeface="Arial" panose="020B0604020202020204" pitchFamily="34" charset="0"/>
            </a:endParaRPr>
          </a:p>
        </p:txBody>
      </p:sp>
      <p:sp>
        <p:nvSpPr>
          <p:cNvPr id="847" name="Google Shape;847;p46"/>
          <p:cNvSpPr txBox="1"/>
          <p:nvPr/>
        </p:nvSpPr>
        <p:spPr>
          <a:xfrm>
            <a:off x="0" y="1530943"/>
            <a:ext cx="4202629" cy="923289"/>
          </a:xfrm>
          <a:prstGeom prst="rect">
            <a:avLst/>
          </a:prstGeom>
          <a:noFill/>
          <a:ln>
            <a:noFill/>
          </a:ln>
        </p:spPr>
        <p:txBody>
          <a:bodyPr spcFirstLastPara="1" wrap="square" lIns="91425" tIns="45700" rIns="91425" bIns="45700" anchor="t" anchorCtr="0">
            <a:spAutoFit/>
          </a:bodyPr>
          <a:lstStyle/>
          <a:p>
            <a:pPr algn="l"/>
            <a:r>
              <a:rPr lang="en-US" b="1" dirty="0">
                <a:latin typeface="TimesNewRomanPS-BoldMT"/>
              </a:rPr>
              <a:t>D</a:t>
            </a:r>
            <a:r>
              <a:rPr lang="en-US" b="1" i="0" u="none" strike="noStrike" baseline="0" dirty="0">
                <a:latin typeface="TimesNewRomanPS-BoldMT"/>
              </a:rPr>
              <a:t>eep learning algorithms which</a:t>
            </a:r>
          </a:p>
          <a:p>
            <a:pPr algn="l"/>
            <a:r>
              <a:rPr lang="en-US" b="1" i="0" u="none" strike="noStrike" baseline="0" dirty="0">
                <a:latin typeface="TimesNewRomanPS-BoldMT"/>
              </a:rPr>
              <a:t>can detect potholes on the road automatically.</a:t>
            </a:r>
            <a:endParaRPr lang="en-US" b="1" dirty="0">
              <a:latin typeface="Arial" panose="020B0604020202020204" pitchFamily="34" charset="0"/>
              <a:cs typeface="Arial" panose="020B0604020202020204" pitchFamily="34" charset="0"/>
            </a:endParaRPr>
          </a:p>
        </p:txBody>
      </p:sp>
      <p:sp>
        <p:nvSpPr>
          <p:cNvPr id="848" name="Google Shape;848;p46"/>
          <p:cNvSpPr txBox="1"/>
          <p:nvPr/>
        </p:nvSpPr>
        <p:spPr>
          <a:xfrm>
            <a:off x="4845167" y="1798810"/>
            <a:ext cx="4298832" cy="1200288"/>
          </a:xfrm>
          <a:prstGeom prst="rect">
            <a:avLst/>
          </a:prstGeom>
          <a:noFill/>
          <a:ln>
            <a:noFill/>
          </a:ln>
        </p:spPr>
        <p:txBody>
          <a:bodyPr spcFirstLastPara="1" wrap="square" lIns="91425" tIns="45700" rIns="91425" bIns="45700" anchor="t" anchorCtr="0">
            <a:spAutoFit/>
          </a:bodyPr>
          <a:lstStyle/>
          <a:p>
            <a:pPr algn="l"/>
            <a:r>
              <a:rPr lang="en-US" sz="1800" b="1" i="0" u="none" strike="noStrike" baseline="0" dirty="0">
                <a:latin typeface="TimesNewRomanPS-BoldMT"/>
              </a:rPr>
              <a:t>The experimental results show that</a:t>
            </a:r>
          </a:p>
          <a:p>
            <a:pPr algn="l"/>
            <a:r>
              <a:rPr lang="en-US" sz="1800" b="1" i="0" u="none" strike="noStrike" baseline="0" dirty="0">
                <a:latin typeface="TimesNewRomanPS-BoldMT"/>
              </a:rPr>
              <a:t>the YOLO V3 model performs best for its faster and more reliable detection results.</a:t>
            </a:r>
          </a:p>
          <a:p>
            <a:pPr algn="l"/>
            <a:endParaRPr lang="en-IN" dirty="0">
              <a:latin typeface="Arial" panose="020B0604020202020204" pitchFamily="34" charset="0"/>
              <a:cs typeface="Arial" panose="020B0604020202020204" pitchFamily="34" charset="0"/>
            </a:endParaRPr>
          </a:p>
        </p:txBody>
      </p:sp>
      <p:cxnSp>
        <p:nvCxnSpPr>
          <p:cNvPr id="852" name="Google Shape;852;p46"/>
          <p:cNvCxnSpPr/>
          <p:nvPr/>
        </p:nvCxnSpPr>
        <p:spPr>
          <a:xfrm>
            <a:off x="0" y="1467293"/>
            <a:ext cx="9144000" cy="0"/>
          </a:xfrm>
          <a:prstGeom prst="straightConnector1">
            <a:avLst/>
          </a:prstGeom>
          <a:noFill/>
          <a:ln w="19050" cap="flat" cmpd="sng">
            <a:solidFill>
              <a:srgbClr val="3C3D40"/>
            </a:solidFill>
            <a:prstDash val="solid"/>
            <a:round/>
            <a:headEnd type="none" w="sm" len="sm"/>
            <a:tailEnd type="none" w="sm" len="sm"/>
          </a:ln>
        </p:spPr>
      </p:cxnSp>
    </p:spTree>
    <p:extLst>
      <p:ext uri="{BB962C8B-B14F-4D97-AF65-F5344CB8AC3E}">
        <p14:creationId xmlns:p14="http://schemas.microsoft.com/office/powerpoint/2010/main" val="5439428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619" name="Google Shape;619;p36"/>
          <p:cNvCxnSpPr/>
          <p:nvPr/>
        </p:nvCxnSpPr>
        <p:spPr>
          <a:xfrm>
            <a:off x="1789921"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20" name="Google Shape;620;p36"/>
          <p:cNvCxnSpPr/>
          <p:nvPr/>
        </p:nvCxnSpPr>
        <p:spPr>
          <a:xfrm>
            <a:off x="0" y="871870"/>
            <a:ext cx="9144000" cy="0"/>
          </a:xfrm>
          <a:prstGeom prst="straightConnector1">
            <a:avLst/>
          </a:prstGeom>
          <a:noFill/>
          <a:ln w="38100" cap="flat" cmpd="sng">
            <a:solidFill>
              <a:srgbClr val="3C3D40"/>
            </a:solidFill>
            <a:prstDash val="solid"/>
            <a:round/>
            <a:headEnd type="none" w="sm" len="sm"/>
            <a:tailEnd type="none" w="sm" len="sm"/>
          </a:ln>
        </p:spPr>
      </p:cxnSp>
      <p:sp>
        <p:nvSpPr>
          <p:cNvPr id="621" name="Google Shape;621;p36"/>
          <p:cNvSpPr txBox="1"/>
          <p:nvPr/>
        </p:nvSpPr>
        <p:spPr>
          <a:xfrm>
            <a:off x="278607" y="0"/>
            <a:ext cx="8403154" cy="778669"/>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u="sng" dirty="0"/>
              <a:t>Deep Learning Approach to Detect Potholes in Real-Time using Smartphone</a:t>
            </a:r>
            <a:endParaRPr sz="2400" b="1" i="0" u="sng" strike="noStrike" cap="none" dirty="0">
              <a:solidFill>
                <a:schemeClr val="tx1">
                  <a:lumMod val="85000"/>
                  <a:lumOff val="15000"/>
                </a:schemeClr>
              </a:solidFill>
              <a:latin typeface="Arial"/>
              <a:ea typeface="Arial"/>
              <a:cs typeface="Arial"/>
              <a:sym typeface="Arial"/>
            </a:endParaRPr>
          </a:p>
        </p:txBody>
      </p:sp>
      <p:sp>
        <p:nvSpPr>
          <p:cNvPr id="622" name="Google Shape;622;p36"/>
          <p:cNvSpPr txBox="1"/>
          <p:nvPr/>
        </p:nvSpPr>
        <p:spPr>
          <a:xfrm>
            <a:off x="57370" y="1106629"/>
            <a:ext cx="1658676"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JOURNAL</a:t>
            </a:r>
            <a:r>
              <a:rPr lang="en-IN" sz="1600" b="1" i="0" u="none" strike="noStrike" cap="none" dirty="0">
                <a:solidFill>
                  <a:srgbClr val="3C3D40"/>
                </a:solidFill>
                <a:latin typeface="Arial"/>
                <a:ea typeface="Arial"/>
                <a:cs typeface="Arial"/>
                <a:sym typeface="Arial"/>
              </a:rPr>
              <a:t>:</a:t>
            </a:r>
            <a:endParaRPr dirty="0"/>
          </a:p>
          <a:p>
            <a:pPr marL="0" marR="0" lvl="0" indent="0" algn="l" rtl="0">
              <a:lnSpc>
                <a:spcPct val="100000"/>
              </a:lnSpc>
              <a:spcBef>
                <a:spcPts val="0"/>
              </a:spcBef>
              <a:spcAft>
                <a:spcPts val="0"/>
              </a:spcAft>
              <a:buNone/>
            </a:pPr>
            <a:r>
              <a:rPr lang="fr-FR" sz="1400" dirty="0"/>
              <a:t>IEEE Pune Section</a:t>
            </a:r>
            <a:endParaRPr sz="1400" b="1" dirty="0">
              <a:solidFill>
                <a:schemeClr val="tx1">
                  <a:lumMod val="85000"/>
                  <a:lumOff val="15000"/>
                </a:schemeClr>
              </a:solidFill>
            </a:endParaRPr>
          </a:p>
        </p:txBody>
      </p:sp>
      <p:sp>
        <p:nvSpPr>
          <p:cNvPr id="624" name="Google Shape;624;p36"/>
          <p:cNvSpPr txBox="1"/>
          <p:nvPr/>
        </p:nvSpPr>
        <p:spPr>
          <a:xfrm>
            <a:off x="155058" y="3179135"/>
            <a:ext cx="1471721" cy="14157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LINK:</a:t>
            </a:r>
            <a:endParaRPr lang="en-IN" sz="1400" b="1" i="0" u="sng" strike="noStrike" cap="none" dirty="0">
              <a:solidFill>
                <a:schemeClr val="tx1">
                  <a:lumMod val="85000"/>
                  <a:lumOff val="15000"/>
                </a:schemeClr>
              </a:solidFill>
              <a:latin typeface="Arial"/>
              <a:ea typeface="Arial"/>
              <a:cs typeface="Arial"/>
              <a:sym typeface="Arial"/>
            </a:endParaRPr>
          </a:p>
          <a:p>
            <a:pPr marL="0" marR="0" lvl="0" indent="0" algn="l" rtl="0">
              <a:lnSpc>
                <a:spcPct val="100000"/>
              </a:lnSpc>
              <a:spcBef>
                <a:spcPts val="0"/>
              </a:spcBef>
              <a:spcAft>
                <a:spcPts val="0"/>
              </a:spcAft>
              <a:buNone/>
            </a:pPr>
            <a:r>
              <a:rPr lang="en-IN" sz="1400" i="0" u="sng" strike="noStrike" cap="none" dirty="0">
                <a:solidFill>
                  <a:srgbClr val="0070C0"/>
                </a:solidFill>
                <a:latin typeface="Arial"/>
                <a:ea typeface="Arial"/>
                <a:cs typeface="Arial"/>
                <a:sym typeface="Arial"/>
              </a:rPr>
              <a:t>https://www.sciencedirect.com/science/article/pii/S2666285X21000674</a:t>
            </a:r>
          </a:p>
        </p:txBody>
      </p:sp>
      <p:cxnSp>
        <p:nvCxnSpPr>
          <p:cNvPr id="625" name="Google Shape;625;p36"/>
          <p:cNvCxnSpPr/>
          <p:nvPr/>
        </p:nvCxnSpPr>
        <p:spPr>
          <a:xfrm>
            <a:off x="5975498"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26" name="Google Shape;626;p36"/>
          <p:cNvCxnSpPr/>
          <p:nvPr/>
        </p:nvCxnSpPr>
        <p:spPr>
          <a:xfrm>
            <a:off x="5975498" y="2998381"/>
            <a:ext cx="3168502" cy="0"/>
          </a:xfrm>
          <a:prstGeom prst="straightConnector1">
            <a:avLst/>
          </a:prstGeom>
          <a:noFill/>
          <a:ln w="38100" cap="flat" cmpd="sng">
            <a:solidFill>
              <a:srgbClr val="3C3D40"/>
            </a:solidFill>
            <a:prstDash val="solid"/>
            <a:round/>
            <a:headEnd type="none" w="sm" len="sm"/>
            <a:tailEnd type="none" w="sm" len="sm"/>
          </a:ln>
        </p:spPr>
      </p:cxnSp>
      <p:sp>
        <p:nvSpPr>
          <p:cNvPr id="627" name="Google Shape;627;p36"/>
          <p:cNvSpPr txBox="1"/>
          <p:nvPr/>
        </p:nvSpPr>
        <p:spPr>
          <a:xfrm>
            <a:off x="2068914" y="1106629"/>
            <a:ext cx="205429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800" b="1" i="0" u="sng" strike="noStrike" cap="none" dirty="0">
                <a:solidFill>
                  <a:schemeClr val="tx1">
                    <a:lumMod val="75000"/>
                    <a:lumOff val="25000"/>
                  </a:schemeClr>
                </a:solidFill>
                <a:latin typeface="Arial"/>
                <a:ea typeface="Arial"/>
                <a:cs typeface="Arial"/>
                <a:sym typeface="Arial"/>
              </a:rPr>
              <a:t>SUMMARY </a:t>
            </a:r>
            <a:endParaRPr dirty="0">
              <a:solidFill>
                <a:schemeClr val="tx1">
                  <a:lumMod val="75000"/>
                  <a:lumOff val="25000"/>
                </a:schemeClr>
              </a:solidFill>
            </a:endParaRPr>
          </a:p>
        </p:txBody>
      </p:sp>
      <p:sp>
        <p:nvSpPr>
          <p:cNvPr id="628" name="Google Shape;628;p36"/>
          <p:cNvSpPr txBox="1"/>
          <p:nvPr/>
        </p:nvSpPr>
        <p:spPr>
          <a:xfrm>
            <a:off x="6092456" y="1096839"/>
            <a:ext cx="127591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FINDINGS</a:t>
            </a:r>
            <a:endParaRPr dirty="0"/>
          </a:p>
        </p:txBody>
      </p:sp>
      <p:sp>
        <p:nvSpPr>
          <p:cNvPr id="629" name="Google Shape;629;p36"/>
          <p:cNvSpPr txBox="1"/>
          <p:nvPr/>
        </p:nvSpPr>
        <p:spPr>
          <a:xfrm>
            <a:off x="6092456" y="3117907"/>
            <a:ext cx="213000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u="sng" dirty="0">
                <a:solidFill>
                  <a:srgbClr val="3C3D40"/>
                </a:solidFill>
                <a:latin typeface="Arial"/>
                <a:cs typeface="Arial"/>
                <a:sym typeface="Arial"/>
              </a:rPr>
              <a:t>METHODOLOGY</a:t>
            </a:r>
            <a:endParaRPr dirty="0"/>
          </a:p>
        </p:txBody>
      </p:sp>
      <p:sp>
        <p:nvSpPr>
          <p:cNvPr id="630" name="Google Shape;630;p36"/>
          <p:cNvSpPr txBox="1"/>
          <p:nvPr/>
        </p:nvSpPr>
        <p:spPr>
          <a:xfrm>
            <a:off x="2071129" y="1409440"/>
            <a:ext cx="3723614" cy="375483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Wingdings" panose="05000000000000000000" pitchFamily="2" charset="2"/>
              <a:buChar char="§"/>
            </a:pPr>
            <a:r>
              <a:rPr lang="en-US" sz="1400" b="1" dirty="0">
                <a:latin typeface="Arial" panose="020B0604020202020204" pitchFamily="34" charset="0"/>
                <a:cs typeface="Arial" panose="020B0604020202020204" pitchFamily="34" charset="0"/>
              </a:rPr>
              <a:t>Detection, and mapping of potholes in a precise and punctual manner is an essential task in avoiding road accidents. Today, roadway distresses are manually detected, which requires time and labor. </a:t>
            </a:r>
          </a:p>
          <a:p>
            <a:pPr marL="285750" marR="0" lvl="0" indent="-285750" algn="l" rtl="0">
              <a:lnSpc>
                <a:spcPct val="100000"/>
              </a:lnSpc>
              <a:spcBef>
                <a:spcPts val="0"/>
              </a:spcBef>
              <a:spcAft>
                <a:spcPts val="0"/>
              </a:spcAft>
              <a:buFont typeface="Wingdings" panose="05000000000000000000" pitchFamily="2" charset="2"/>
              <a:buChar char="§"/>
            </a:pPr>
            <a:r>
              <a:rPr lang="en-US" sz="1400" b="1" dirty="0">
                <a:latin typeface="Arial" panose="020B0604020202020204" pitchFamily="34" charset="0"/>
                <a:cs typeface="Arial" panose="020B0604020202020204" pitchFamily="34" charset="0"/>
              </a:rPr>
              <a:t>we introduce a system which uses deep learning algorithms and is integrated with smartphones to detect potholes in real-time.</a:t>
            </a:r>
          </a:p>
          <a:p>
            <a:pPr marL="285750" marR="0" lvl="0" indent="-285750" algn="l" rtl="0">
              <a:lnSpc>
                <a:spcPct val="100000"/>
              </a:lnSpc>
              <a:spcBef>
                <a:spcPts val="0"/>
              </a:spcBef>
              <a:spcAft>
                <a:spcPts val="0"/>
              </a:spcAft>
              <a:buFont typeface="Wingdings" panose="05000000000000000000" pitchFamily="2" charset="2"/>
              <a:buChar char="§"/>
            </a:pPr>
            <a:r>
              <a:rPr lang="en-US" sz="1400" b="1" dirty="0"/>
              <a:t>A deep learning-based system integrated with an android app was developed to detect potholes and also display the detected pothole locations on the map.</a:t>
            </a:r>
            <a:endParaRPr sz="14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n-IN" sz="1400" b="1" dirty="0">
              <a:solidFill>
                <a:srgbClr val="3C3D40"/>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None/>
            </a:pPr>
            <a:endParaRPr sz="1400" b="1" i="0" u="none" strike="noStrike" cap="none" dirty="0">
              <a:solidFill>
                <a:srgbClr val="3C3D40"/>
              </a:solidFill>
              <a:latin typeface="Arial" panose="020B0604020202020204" pitchFamily="34" charset="0"/>
              <a:ea typeface="Arial"/>
              <a:cs typeface="Arial" panose="020B0604020202020204" pitchFamily="34" charset="0"/>
              <a:sym typeface="Arial"/>
            </a:endParaRPr>
          </a:p>
        </p:txBody>
      </p:sp>
      <p:sp>
        <p:nvSpPr>
          <p:cNvPr id="632" name="Google Shape;632;p36"/>
          <p:cNvSpPr txBox="1"/>
          <p:nvPr/>
        </p:nvSpPr>
        <p:spPr>
          <a:xfrm>
            <a:off x="6188149" y="3563855"/>
            <a:ext cx="2658138" cy="73862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IN" sz="1400" b="1" dirty="0">
                <a:solidFill>
                  <a:srgbClr val="3C3D40"/>
                </a:solidFill>
                <a:latin typeface="Arial"/>
                <a:cs typeface="Arial"/>
                <a:sym typeface="Arial"/>
              </a:rPr>
              <a:t>SSD</a:t>
            </a:r>
          </a:p>
          <a:p>
            <a:pPr marL="285750" marR="0" lvl="0" indent="-285750" algn="l" rtl="0">
              <a:lnSpc>
                <a:spcPct val="100000"/>
              </a:lnSpc>
              <a:spcBef>
                <a:spcPts val="0"/>
              </a:spcBef>
              <a:spcAft>
                <a:spcPts val="0"/>
              </a:spcAft>
              <a:buClr>
                <a:srgbClr val="000000"/>
              </a:buClr>
              <a:buSzPts val="1400"/>
              <a:buFont typeface="Noto Sans Symbols"/>
              <a:buChar char="❑"/>
            </a:pPr>
            <a:r>
              <a:rPr lang="en-IN" sz="1400" b="1" dirty="0">
                <a:solidFill>
                  <a:srgbClr val="3C3D40"/>
                </a:solidFill>
                <a:latin typeface="Arial"/>
                <a:cs typeface="Arial"/>
                <a:sym typeface="Arial"/>
              </a:rPr>
              <a:t>DNN</a:t>
            </a:r>
          </a:p>
          <a:p>
            <a:pPr marL="285750" marR="0" lvl="0" indent="-285750" algn="l" rtl="0">
              <a:lnSpc>
                <a:spcPct val="100000"/>
              </a:lnSpc>
              <a:spcBef>
                <a:spcPts val="0"/>
              </a:spcBef>
              <a:spcAft>
                <a:spcPts val="0"/>
              </a:spcAft>
              <a:buClr>
                <a:srgbClr val="000000"/>
              </a:buClr>
              <a:buSzPts val="1400"/>
              <a:buFont typeface="Noto Sans Symbols"/>
              <a:buChar char="❑"/>
            </a:pPr>
            <a:r>
              <a:rPr lang="en-IN" sz="1400" b="1" dirty="0">
                <a:solidFill>
                  <a:srgbClr val="3C3D40"/>
                </a:solidFill>
                <a:latin typeface="Arial"/>
                <a:ea typeface="Arial"/>
                <a:cs typeface="Arial"/>
                <a:sym typeface="Arial"/>
              </a:rPr>
              <a:t>Tensor flow light</a:t>
            </a:r>
            <a:endParaRPr sz="1400" b="1" i="0" u="none" strike="noStrike" cap="none" dirty="0">
              <a:solidFill>
                <a:srgbClr val="3C3D40"/>
              </a:solidFill>
              <a:latin typeface="Arial"/>
              <a:ea typeface="Arial"/>
              <a:cs typeface="Arial"/>
              <a:sym typeface="Arial"/>
            </a:endParaRPr>
          </a:p>
        </p:txBody>
      </p:sp>
      <p:sp>
        <p:nvSpPr>
          <p:cNvPr id="3" name="TextBox 2">
            <a:extLst>
              <a:ext uri="{FF2B5EF4-FFF2-40B4-BE49-F238E27FC236}">
                <a16:creationId xmlns="" xmlns:a16="http://schemas.microsoft.com/office/drawing/2014/main" id="{F06F56BF-2BF9-471F-9530-4102CADCC1E9}"/>
              </a:ext>
            </a:extLst>
          </p:cNvPr>
          <p:cNvSpPr txBox="1"/>
          <p:nvPr/>
        </p:nvSpPr>
        <p:spPr>
          <a:xfrm>
            <a:off x="114741" y="2098032"/>
            <a:ext cx="1543933" cy="584775"/>
          </a:xfrm>
          <a:prstGeom prst="rect">
            <a:avLst/>
          </a:prstGeom>
          <a:noFill/>
        </p:spPr>
        <p:txBody>
          <a:bodyPr wrap="square">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DATE</a:t>
            </a:r>
            <a:r>
              <a:rPr lang="en-IN" sz="1800" b="1" i="0" u="none" strike="noStrike" cap="none" dirty="0">
                <a:solidFill>
                  <a:srgbClr val="3C3D40"/>
                </a:solidFill>
                <a:latin typeface="Arial"/>
                <a:ea typeface="Arial"/>
                <a:cs typeface="Arial"/>
                <a:sym typeface="Arial"/>
              </a:rPr>
              <a:t>:</a:t>
            </a:r>
          </a:p>
          <a:p>
            <a:pPr marL="0" marR="0" lvl="0" indent="0" algn="l" rtl="0">
              <a:lnSpc>
                <a:spcPct val="100000"/>
              </a:lnSpc>
              <a:spcBef>
                <a:spcPts val="0"/>
              </a:spcBef>
              <a:spcAft>
                <a:spcPts val="0"/>
              </a:spcAft>
              <a:buNone/>
            </a:pPr>
            <a:r>
              <a:rPr lang="en-IN" sz="1400" b="1" i="0" u="none" strike="noStrike" cap="none" dirty="0">
                <a:solidFill>
                  <a:srgbClr val="3C3D40"/>
                </a:solidFill>
                <a:latin typeface="Arial"/>
                <a:ea typeface="Arial"/>
                <a:cs typeface="Arial"/>
                <a:sym typeface="Arial"/>
              </a:rPr>
              <a:t>18/12/2020</a:t>
            </a:r>
            <a:endParaRPr lang="en-IN" b="1" dirty="0"/>
          </a:p>
        </p:txBody>
      </p:sp>
      <p:sp>
        <p:nvSpPr>
          <p:cNvPr id="4" name="TextBox 3">
            <a:extLst>
              <a:ext uri="{FF2B5EF4-FFF2-40B4-BE49-F238E27FC236}">
                <a16:creationId xmlns="" xmlns:a16="http://schemas.microsoft.com/office/drawing/2014/main" id="{0B5A2175-24E2-1E65-8837-D74AF6A07A92}"/>
              </a:ext>
            </a:extLst>
          </p:cNvPr>
          <p:cNvSpPr txBox="1"/>
          <p:nvPr/>
        </p:nvSpPr>
        <p:spPr>
          <a:xfrm>
            <a:off x="6092455" y="1660586"/>
            <a:ext cx="2753831" cy="1169551"/>
          </a:xfrm>
          <a:prstGeom prst="rect">
            <a:avLst/>
          </a:prstGeom>
          <a:noFill/>
        </p:spPr>
        <p:txBody>
          <a:bodyPr wrap="square" rtlCol="0">
            <a:spAutoFit/>
          </a:bodyPr>
          <a:lstStyle/>
          <a:p>
            <a:pPr marL="285750" indent="-285750">
              <a:buFont typeface="Wingdings" panose="05000000000000000000" pitchFamily="2" charset="2"/>
              <a:buChar char="q"/>
            </a:pPr>
            <a:r>
              <a:rPr lang="en-US" sz="1400" b="1" dirty="0"/>
              <a:t>Camera based potholes </a:t>
            </a:r>
          </a:p>
          <a:p>
            <a:pPr marL="285750" indent="-285750">
              <a:buFont typeface="Wingdings" panose="05000000000000000000" pitchFamily="2" charset="2"/>
              <a:buChar char="q"/>
            </a:pPr>
            <a:r>
              <a:rPr lang="en-US" sz="1400" b="1" dirty="0">
                <a:latin typeface="Arial" panose="020B0604020202020204" pitchFamily="34" charset="0"/>
                <a:cs typeface="Arial" panose="020B0604020202020204" pitchFamily="34" charset="0"/>
              </a:rPr>
              <a:t>Accelerometer and Gyroscope Based Pothole Detection </a:t>
            </a:r>
          </a:p>
          <a:p>
            <a:endParaRPr lang="en-IN"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84552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837" name="Google Shape;837;p46"/>
          <p:cNvCxnSpPr/>
          <p:nvPr/>
        </p:nvCxnSpPr>
        <p:spPr>
          <a:xfrm>
            <a:off x="4647476" y="778933"/>
            <a:ext cx="0" cy="4364567"/>
          </a:xfrm>
          <a:prstGeom prst="straightConnector1">
            <a:avLst/>
          </a:prstGeom>
          <a:noFill/>
          <a:ln w="38100" cap="flat" cmpd="sng">
            <a:solidFill>
              <a:srgbClr val="3C3D40"/>
            </a:solidFill>
            <a:prstDash val="solid"/>
            <a:round/>
            <a:headEnd type="none" w="sm" len="sm"/>
            <a:tailEnd type="none" w="sm" len="sm"/>
          </a:ln>
        </p:spPr>
      </p:cxnSp>
      <p:cxnSp>
        <p:nvCxnSpPr>
          <p:cNvPr id="838" name="Google Shape;838;p46"/>
          <p:cNvCxnSpPr/>
          <p:nvPr/>
        </p:nvCxnSpPr>
        <p:spPr>
          <a:xfrm>
            <a:off x="0" y="778933"/>
            <a:ext cx="9144000" cy="0"/>
          </a:xfrm>
          <a:prstGeom prst="straightConnector1">
            <a:avLst/>
          </a:prstGeom>
          <a:noFill/>
          <a:ln w="38100" cap="flat" cmpd="sng">
            <a:solidFill>
              <a:srgbClr val="3C3D40"/>
            </a:solidFill>
            <a:prstDash val="solid"/>
            <a:round/>
            <a:headEnd type="none" w="sm" len="sm"/>
            <a:tailEnd type="none" w="sm" len="sm"/>
          </a:ln>
        </p:spPr>
      </p:cxnSp>
      <p:sp>
        <p:nvSpPr>
          <p:cNvPr id="842" name="Google Shape;842;p46"/>
          <p:cNvSpPr txBox="1"/>
          <p:nvPr/>
        </p:nvSpPr>
        <p:spPr>
          <a:xfrm>
            <a:off x="1110267" y="98564"/>
            <a:ext cx="7692887" cy="46783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000" b="1" i="0" u="sng" strike="noStrike" cap="none" dirty="0">
                <a:solidFill>
                  <a:srgbClr val="3C3D40"/>
                </a:solidFill>
                <a:latin typeface="Arial Black"/>
                <a:ea typeface="Arial Black"/>
                <a:cs typeface="Arial Black"/>
                <a:sym typeface="Arial Black"/>
              </a:rPr>
              <a:t>Similarities and Differences</a:t>
            </a:r>
            <a:endParaRPr sz="2000" b="0" i="0" u="sng" strike="noStrike" cap="none" dirty="0">
              <a:solidFill>
                <a:srgbClr val="000000"/>
              </a:solidFill>
              <a:latin typeface="Arial"/>
              <a:ea typeface="Arial"/>
              <a:cs typeface="Arial"/>
              <a:sym typeface="Arial"/>
            </a:endParaRPr>
          </a:p>
        </p:txBody>
      </p:sp>
      <p:sp>
        <p:nvSpPr>
          <p:cNvPr id="844" name="Google Shape;844;p46"/>
          <p:cNvSpPr txBox="1"/>
          <p:nvPr/>
        </p:nvSpPr>
        <p:spPr>
          <a:xfrm>
            <a:off x="1278733" y="937142"/>
            <a:ext cx="2271712" cy="369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SIMILARITIES</a:t>
            </a:r>
            <a:endParaRPr u="sng" dirty="0"/>
          </a:p>
        </p:txBody>
      </p:sp>
      <p:sp>
        <p:nvSpPr>
          <p:cNvPr id="845" name="Google Shape;845;p46"/>
          <p:cNvSpPr txBox="1"/>
          <p:nvPr/>
        </p:nvSpPr>
        <p:spPr>
          <a:xfrm>
            <a:off x="4872043" y="961981"/>
            <a:ext cx="4057470" cy="369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DIFFERENCES</a:t>
            </a:r>
            <a:endParaRPr u="sng" dirty="0"/>
          </a:p>
        </p:txBody>
      </p:sp>
      <p:sp>
        <p:nvSpPr>
          <p:cNvPr id="847" name="Google Shape;847;p46"/>
          <p:cNvSpPr txBox="1"/>
          <p:nvPr/>
        </p:nvSpPr>
        <p:spPr>
          <a:xfrm>
            <a:off x="154112" y="1880170"/>
            <a:ext cx="4199470" cy="12002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IN" sz="1400" b="1" dirty="0">
                <a:latin typeface="Arial" panose="020B0604020202020204" pitchFamily="34" charset="0"/>
                <a:cs typeface="Arial" panose="020B0604020202020204" pitchFamily="34" charset="0"/>
              </a:rPr>
              <a:t>Real-Time Image Acquisition</a:t>
            </a:r>
            <a:endParaRPr lang="en-IN" sz="1400" b="1" dirty="0">
              <a:solidFill>
                <a:schemeClr val="tx1">
                  <a:lumMod val="85000"/>
                  <a:lumOff val="15000"/>
                </a:schemeClr>
              </a:solidFill>
              <a:latin typeface="Arial" panose="020B0604020202020204" pitchFamily="34" charset="0"/>
              <a:cs typeface="Arial" panose="020B0604020202020204" pitchFamily="34" charset="0"/>
            </a:endParaRPr>
          </a:p>
          <a:p>
            <a:pPr marR="0" lvl="0" algn="l" rtl="0">
              <a:lnSpc>
                <a:spcPct val="100000"/>
              </a:lnSpc>
              <a:spcBef>
                <a:spcPts val="0"/>
              </a:spcBef>
              <a:spcAft>
                <a:spcPts val="0"/>
              </a:spcAft>
              <a:buClr>
                <a:srgbClr val="000000"/>
              </a:buClr>
              <a:buSzPts val="1600"/>
            </a:pPr>
            <a:endParaRPr sz="1600" b="1" dirty="0">
              <a:solidFill>
                <a:schemeClr val="tx1">
                  <a:lumMod val="85000"/>
                  <a:lumOff val="15000"/>
                </a:schemeClr>
              </a:solidFill>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r>
              <a:rPr lang="en-IN" sz="1400" b="1" dirty="0">
                <a:latin typeface="Arial" panose="020B0604020202020204" pitchFamily="34" charset="0"/>
                <a:cs typeface="Arial" panose="020B0604020202020204" pitchFamily="34" charset="0"/>
              </a:rPr>
              <a:t>Dataset &amp; Annotation</a:t>
            </a:r>
          </a:p>
          <a:p>
            <a:pPr marL="285750" marR="0" lvl="0" indent="-285750" algn="l" rtl="0">
              <a:lnSpc>
                <a:spcPct val="100000"/>
              </a:lnSpc>
              <a:spcBef>
                <a:spcPts val="0"/>
              </a:spcBef>
              <a:spcAft>
                <a:spcPts val="0"/>
              </a:spcAft>
              <a:buClr>
                <a:srgbClr val="000000"/>
              </a:buClr>
              <a:buSzPts val="1600"/>
              <a:buFont typeface="Noto Sans Symbols"/>
              <a:buChar char="❑"/>
            </a:pPr>
            <a:endParaRPr lang="en-IN" sz="1400" b="1" dirty="0">
              <a:solidFill>
                <a:schemeClr val="tx1">
                  <a:lumMod val="85000"/>
                  <a:lumOff val="15000"/>
                </a:schemeClr>
              </a:solidFill>
              <a:latin typeface="Arial" panose="020B0604020202020204" pitchFamily="34" charset="0"/>
              <a:cs typeface="Arial" panose="020B0604020202020204" pitchFamily="34" charset="0"/>
            </a:endParaRPr>
          </a:p>
          <a:p>
            <a:pPr marL="285750" marR="0" lvl="0" indent="-285750" algn="l" rtl="0">
              <a:lnSpc>
                <a:spcPct val="100000"/>
              </a:lnSpc>
              <a:spcBef>
                <a:spcPts val="0"/>
              </a:spcBef>
              <a:spcAft>
                <a:spcPts val="0"/>
              </a:spcAft>
              <a:buClr>
                <a:srgbClr val="000000"/>
              </a:buClr>
              <a:buSzPts val="1600"/>
              <a:buFont typeface="Noto Sans Symbols"/>
              <a:buChar char="❑"/>
            </a:pPr>
            <a:r>
              <a:rPr lang="en-US" sz="1400" b="1" dirty="0">
                <a:latin typeface="Arial" panose="020B0604020202020204" pitchFamily="34" charset="0"/>
                <a:cs typeface="Arial" panose="020B0604020202020204" pitchFamily="34" charset="0"/>
              </a:rPr>
              <a:t>Training and Architecture of the DNN Model</a:t>
            </a:r>
            <a:endParaRPr lang="en-IN" sz="14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48" name="Google Shape;848;p46"/>
          <p:cNvSpPr txBox="1"/>
          <p:nvPr/>
        </p:nvSpPr>
        <p:spPr>
          <a:xfrm>
            <a:off x="5086351" y="1825945"/>
            <a:ext cx="4139657" cy="135417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US" sz="1600" b="1" i="0" dirty="0">
                <a:solidFill>
                  <a:srgbClr val="2E2E2E"/>
                </a:solidFill>
                <a:effectLst/>
                <a:latin typeface="Arial" panose="020B0604020202020204" pitchFamily="34" charset="0"/>
                <a:cs typeface="Arial" panose="020B0604020202020204" pitchFamily="34" charset="0"/>
              </a:rPr>
              <a:t>After training the Deep Neural Network, a Support Vector Machines (SVM) model was also trained with similar input parameters .</a:t>
            </a:r>
            <a:endParaRPr lang="en-US" dirty="0"/>
          </a:p>
          <a:p>
            <a:pPr marL="285750" marR="0" lvl="0" indent="-285750" algn="l" rtl="0">
              <a:lnSpc>
                <a:spcPct val="100000"/>
              </a:lnSpc>
              <a:spcBef>
                <a:spcPts val="0"/>
              </a:spcBef>
              <a:spcAft>
                <a:spcPts val="0"/>
              </a:spcAft>
              <a:buClr>
                <a:srgbClr val="000000"/>
              </a:buClr>
              <a:buSzPts val="1600"/>
              <a:buFont typeface="Noto Sans Symbols"/>
              <a:buChar char="❑"/>
            </a:pPr>
            <a:endParaRPr lang="en-IN" dirty="0"/>
          </a:p>
        </p:txBody>
      </p:sp>
      <p:cxnSp>
        <p:nvCxnSpPr>
          <p:cNvPr id="852" name="Google Shape;852;p46"/>
          <p:cNvCxnSpPr/>
          <p:nvPr/>
        </p:nvCxnSpPr>
        <p:spPr>
          <a:xfrm>
            <a:off x="0" y="1467293"/>
            <a:ext cx="9144000" cy="0"/>
          </a:xfrm>
          <a:prstGeom prst="straightConnector1">
            <a:avLst/>
          </a:prstGeom>
          <a:noFill/>
          <a:ln w="19050" cap="flat" cmpd="sng">
            <a:solidFill>
              <a:srgbClr val="3C3D40"/>
            </a:solidFill>
            <a:prstDash val="solid"/>
            <a:round/>
            <a:headEnd type="none" w="sm" len="sm"/>
            <a:tailEnd type="none" w="sm" len="sm"/>
          </a:ln>
        </p:spPr>
      </p:cxnSp>
    </p:spTree>
    <p:extLst>
      <p:ext uri="{BB962C8B-B14F-4D97-AF65-F5344CB8AC3E}">
        <p14:creationId xmlns:p14="http://schemas.microsoft.com/office/powerpoint/2010/main" val="34626607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7"/>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641" name="Google Shape;641;p37"/>
          <p:cNvCxnSpPr/>
          <p:nvPr/>
        </p:nvCxnSpPr>
        <p:spPr>
          <a:xfrm>
            <a:off x="1775633"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42" name="Google Shape;642;p37"/>
          <p:cNvCxnSpPr/>
          <p:nvPr/>
        </p:nvCxnSpPr>
        <p:spPr>
          <a:xfrm>
            <a:off x="0" y="871870"/>
            <a:ext cx="9144000" cy="0"/>
          </a:xfrm>
          <a:prstGeom prst="straightConnector1">
            <a:avLst/>
          </a:prstGeom>
          <a:noFill/>
          <a:ln w="38100" cap="flat" cmpd="sng">
            <a:solidFill>
              <a:srgbClr val="3C3D40"/>
            </a:solidFill>
            <a:prstDash val="solid"/>
            <a:round/>
            <a:headEnd type="none" w="sm" len="sm"/>
            <a:tailEnd type="none" w="sm" len="sm"/>
          </a:ln>
        </p:spPr>
      </p:cxnSp>
      <p:sp>
        <p:nvSpPr>
          <p:cNvPr id="643" name="Google Shape;643;p37"/>
          <p:cNvSpPr txBox="1"/>
          <p:nvPr/>
        </p:nvSpPr>
        <p:spPr>
          <a:xfrm>
            <a:off x="318977" y="198474"/>
            <a:ext cx="8750595" cy="671671"/>
          </a:xfrm>
          <a:prstGeom prst="rect">
            <a:avLst/>
          </a:prstGeom>
          <a:noFill/>
          <a:ln>
            <a:noFill/>
          </a:ln>
        </p:spPr>
        <p:txBody>
          <a:bodyPr spcFirstLastPara="1" wrap="square" lIns="68575" tIns="34275" rIns="68575" bIns="34275" anchor="t" anchorCtr="0">
            <a:noAutofit/>
          </a:bodyPr>
          <a:lstStyle/>
          <a:p>
            <a:pPr algn="ctr"/>
            <a:r>
              <a:rPr lang="en-US" sz="2400" b="1" u="sng" dirty="0">
                <a:latin typeface="Arial" panose="020B0604020202020204" pitchFamily="34" charset="0"/>
                <a:cs typeface="Arial" panose="020B0604020202020204" pitchFamily="34" charset="0"/>
              </a:rPr>
              <a:t>Pothole Detection Using Computer Vision and Learning</a:t>
            </a:r>
            <a:endParaRPr sz="1100" b="1" i="0" u="sng"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644" name="Google Shape;644;p37"/>
          <p:cNvSpPr txBox="1"/>
          <p:nvPr/>
        </p:nvSpPr>
        <p:spPr>
          <a:xfrm>
            <a:off x="77529" y="1091240"/>
            <a:ext cx="1620575"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a:ea typeface="Arial"/>
                <a:cs typeface="Arial"/>
                <a:sym typeface="Arial"/>
              </a:rPr>
              <a:t>JOURNAL:</a:t>
            </a:r>
          </a:p>
          <a:p>
            <a:pPr marL="0" marR="0" lvl="0" indent="0" rtl="0">
              <a:lnSpc>
                <a:spcPct val="100000"/>
              </a:lnSpc>
              <a:spcBef>
                <a:spcPts val="0"/>
              </a:spcBef>
              <a:spcAft>
                <a:spcPts val="0"/>
              </a:spcAft>
              <a:buNone/>
            </a:pPr>
            <a:r>
              <a:rPr lang="en-IN" sz="1400" b="1" dirty="0">
                <a:solidFill>
                  <a:schemeClr val="tx1">
                    <a:lumMod val="85000"/>
                    <a:lumOff val="15000"/>
                  </a:schemeClr>
                </a:solidFill>
                <a:latin typeface="Arial" panose="020B0604020202020204" pitchFamily="34" charset="0"/>
                <a:cs typeface="Arial" panose="020B0604020202020204" pitchFamily="34" charset="0"/>
              </a:rPr>
              <a:t> </a:t>
            </a:r>
            <a:r>
              <a:rPr lang="en-IN" sz="1600" b="1" dirty="0">
                <a:solidFill>
                  <a:schemeClr val="tx1">
                    <a:lumMod val="85000"/>
                    <a:lumOff val="15000"/>
                  </a:schemeClr>
                </a:solidFill>
                <a:latin typeface="Arial" panose="020B0604020202020204" pitchFamily="34" charset="0"/>
                <a:cs typeface="Arial" panose="020B0604020202020204" pitchFamily="34" charset="0"/>
              </a:rPr>
              <a:t>IEEE</a:t>
            </a:r>
            <a:endParaRPr sz="16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45" name="Google Shape;645;p37"/>
          <p:cNvSpPr txBox="1"/>
          <p:nvPr/>
        </p:nvSpPr>
        <p:spPr>
          <a:xfrm>
            <a:off x="50948" y="2145148"/>
            <a:ext cx="1471723"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a:ea typeface="Arial"/>
                <a:cs typeface="Arial"/>
                <a:sym typeface="Arial"/>
              </a:rPr>
              <a:t>DATE:</a:t>
            </a:r>
            <a:endParaRPr lang="en-IN" dirty="0"/>
          </a:p>
          <a:p>
            <a:pPr marL="0" marR="0" lvl="0" indent="0" algn="l" rtl="0">
              <a:lnSpc>
                <a:spcPct val="100000"/>
              </a:lnSpc>
              <a:spcBef>
                <a:spcPts val="0"/>
              </a:spcBef>
              <a:spcAft>
                <a:spcPts val="0"/>
              </a:spcAft>
              <a:buNone/>
            </a:pPr>
            <a:r>
              <a:rPr lang="en-IN" sz="1400" b="1" i="0" u="none" strike="noStrike" cap="none" dirty="0">
                <a:solidFill>
                  <a:srgbClr val="3C3D40"/>
                </a:solidFill>
                <a:latin typeface="Arial"/>
                <a:ea typeface="Arial"/>
                <a:cs typeface="Arial"/>
                <a:sym typeface="Arial"/>
              </a:rPr>
              <a:t>21/08/2015</a:t>
            </a:r>
            <a:endParaRPr lang="en-IN" dirty="0"/>
          </a:p>
        </p:txBody>
      </p:sp>
      <p:sp>
        <p:nvSpPr>
          <p:cNvPr id="646" name="Google Shape;646;p37"/>
          <p:cNvSpPr txBox="1"/>
          <p:nvPr/>
        </p:nvSpPr>
        <p:spPr>
          <a:xfrm>
            <a:off x="50947" y="2998381"/>
            <a:ext cx="1733103"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none" strike="noStrike" cap="none" dirty="0">
                <a:solidFill>
                  <a:srgbClr val="3C3D40"/>
                </a:solidFill>
                <a:latin typeface="Arial"/>
                <a:ea typeface="Arial"/>
                <a:cs typeface="Arial"/>
                <a:sym typeface="Arial"/>
              </a:rPr>
              <a:t>LINK:</a:t>
            </a:r>
            <a:endParaRPr dirty="0"/>
          </a:p>
          <a:p>
            <a:pPr marL="0" marR="0" lvl="0" indent="0" algn="l" rtl="0">
              <a:lnSpc>
                <a:spcPct val="100000"/>
              </a:lnSpc>
              <a:spcBef>
                <a:spcPts val="0"/>
              </a:spcBef>
              <a:spcAft>
                <a:spcPts val="0"/>
              </a:spcAft>
              <a:buNone/>
            </a:pPr>
            <a:r>
              <a:rPr lang="en-IN" sz="1400" i="0" u="sng" strike="noStrike" cap="none" dirty="0">
                <a:solidFill>
                  <a:srgbClr val="0070C0"/>
                </a:solidFill>
                <a:latin typeface="Arial"/>
                <a:ea typeface="Arial"/>
                <a:cs typeface="Arial"/>
                <a:sym typeface="Arial"/>
              </a:rPr>
              <a:t>https://www.sciencedirect.com/science/article/pii/S1877050915013538</a:t>
            </a:r>
            <a:endParaRPr sz="1400" i="0" u="sng" strike="noStrike" cap="none" dirty="0">
              <a:solidFill>
                <a:srgbClr val="0070C0"/>
              </a:solidFill>
              <a:latin typeface="Arial"/>
              <a:ea typeface="Arial"/>
              <a:cs typeface="Arial"/>
              <a:sym typeface="Arial"/>
            </a:endParaRPr>
          </a:p>
        </p:txBody>
      </p:sp>
      <p:cxnSp>
        <p:nvCxnSpPr>
          <p:cNvPr id="647" name="Google Shape;647;p37"/>
          <p:cNvCxnSpPr/>
          <p:nvPr/>
        </p:nvCxnSpPr>
        <p:spPr>
          <a:xfrm>
            <a:off x="5975498" y="871870"/>
            <a:ext cx="0" cy="4271630"/>
          </a:xfrm>
          <a:prstGeom prst="straightConnector1">
            <a:avLst/>
          </a:prstGeom>
          <a:noFill/>
          <a:ln w="38100" cap="flat" cmpd="sng">
            <a:solidFill>
              <a:srgbClr val="3C3D40"/>
            </a:solidFill>
            <a:prstDash val="solid"/>
            <a:round/>
            <a:headEnd type="none" w="sm" len="sm"/>
            <a:tailEnd type="none" w="sm" len="sm"/>
          </a:ln>
        </p:spPr>
      </p:cxnSp>
      <p:cxnSp>
        <p:nvCxnSpPr>
          <p:cNvPr id="648" name="Google Shape;648;p37"/>
          <p:cNvCxnSpPr/>
          <p:nvPr/>
        </p:nvCxnSpPr>
        <p:spPr>
          <a:xfrm>
            <a:off x="5983914" y="2923733"/>
            <a:ext cx="3168502" cy="0"/>
          </a:xfrm>
          <a:prstGeom prst="straightConnector1">
            <a:avLst/>
          </a:prstGeom>
          <a:noFill/>
          <a:ln w="38100" cap="flat" cmpd="sng">
            <a:solidFill>
              <a:srgbClr val="3C3D40"/>
            </a:solidFill>
            <a:prstDash val="solid"/>
            <a:round/>
            <a:headEnd type="none" w="sm" len="sm"/>
            <a:tailEnd type="none" w="sm" len="sm"/>
          </a:ln>
        </p:spPr>
      </p:cxnSp>
      <p:sp>
        <p:nvSpPr>
          <p:cNvPr id="649" name="Google Shape;649;p37"/>
          <p:cNvSpPr txBox="1"/>
          <p:nvPr/>
        </p:nvSpPr>
        <p:spPr>
          <a:xfrm>
            <a:off x="1930682" y="989672"/>
            <a:ext cx="2200938"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b="1" i="0" u="sng" strike="noStrike" cap="none" dirty="0">
                <a:solidFill>
                  <a:srgbClr val="3C3D40"/>
                </a:solidFill>
                <a:latin typeface="Arial"/>
                <a:ea typeface="Arial"/>
                <a:cs typeface="Arial"/>
                <a:sym typeface="Arial"/>
              </a:rPr>
              <a:t>SUMMARY</a:t>
            </a:r>
            <a:endParaRPr dirty="0"/>
          </a:p>
        </p:txBody>
      </p:sp>
      <p:sp>
        <p:nvSpPr>
          <p:cNvPr id="650" name="Google Shape;650;p37"/>
          <p:cNvSpPr txBox="1"/>
          <p:nvPr/>
        </p:nvSpPr>
        <p:spPr>
          <a:xfrm>
            <a:off x="6092456" y="989672"/>
            <a:ext cx="127591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FINDINGS</a:t>
            </a:r>
            <a:endParaRPr dirty="0"/>
          </a:p>
        </p:txBody>
      </p:sp>
      <p:sp>
        <p:nvSpPr>
          <p:cNvPr id="651" name="Google Shape;651;p37"/>
          <p:cNvSpPr txBox="1"/>
          <p:nvPr/>
        </p:nvSpPr>
        <p:spPr>
          <a:xfrm>
            <a:off x="6092456" y="2992321"/>
            <a:ext cx="161614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1" i="0" u="sng" strike="noStrike" cap="none" dirty="0">
                <a:solidFill>
                  <a:srgbClr val="3C3D40"/>
                </a:solidFill>
                <a:latin typeface="Arial"/>
                <a:ea typeface="Arial"/>
                <a:cs typeface="Arial"/>
                <a:sym typeface="Arial"/>
              </a:rPr>
              <a:t>ALGORITHMS</a:t>
            </a:r>
            <a:endParaRPr dirty="0"/>
          </a:p>
        </p:txBody>
      </p:sp>
      <p:sp>
        <p:nvSpPr>
          <p:cNvPr id="652" name="Google Shape;652;p37"/>
          <p:cNvSpPr txBox="1"/>
          <p:nvPr/>
        </p:nvSpPr>
        <p:spPr>
          <a:xfrm>
            <a:off x="1910753" y="1348192"/>
            <a:ext cx="4073161" cy="4185721"/>
          </a:xfrm>
          <a:prstGeom prst="rect">
            <a:avLst/>
          </a:prstGeom>
          <a:noFill/>
          <a:ln>
            <a:noFill/>
          </a:ln>
        </p:spPr>
        <p:txBody>
          <a:bodyPr spcFirstLastPara="1" wrap="square" lIns="91425" tIns="45700" rIns="91425" bIns="45700" anchor="t" anchorCtr="0">
            <a:spAutoFit/>
          </a:bodyPr>
          <a:lstStyle/>
          <a:p>
            <a:pPr marL="285750" indent="-285750" algn="just">
              <a:buFont typeface="Wingdings" panose="05000000000000000000" pitchFamily="2" charset="2"/>
              <a:buChar char="§"/>
            </a:pPr>
            <a:r>
              <a:rPr lang="en-US" sz="1400" b="1" dirty="0">
                <a:latin typeface="Arial" panose="020B0604020202020204" pitchFamily="34" charset="0"/>
                <a:cs typeface="Arial" panose="020B0604020202020204" pitchFamily="34" charset="0"/>
              </a:rPr>
              <a:t>Techniques for identifying potholes on road surfaces aim at developing strategies for real-time or offline identification of potholes, to support real-time control of a vehicle (for driver assistance or autonomous driving) or offline data collection for road maintenance.</a:t>
            </a:r>
          </a:p>
          <a:p>
            <a:pPr algn="just"/>
            <a:endParaRPr lang="en-US" sz="1400" b="1" dirty="0">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1400" b="1" dirty="0"/>
              <a:t>An experimental evaluation of those four designed methods is provided, and conclusions are drawn about particular benefits of these methods.</a:t>
            </a:r>
          </a:p>
          <a:p>
            <a:pPr marL="285750" indent="-285750" algn="just">
              <a:buFont typeface="Wingdings" panose="05000000000000000000" pitchFamily="2" charset="2"/>
              <a:buChar char="§"/>
            </a:pPr>
            <a:endParaRPr lang="en-US" sz="1400" b="1" dirty="0"/>
          </a:p>
          <a:p>
            <a:pPr marL="285750" indent="-285750" algn="just">
              <a:buFont typeface="Wingdings" panose="05000000000000000000" pitchFamily="2" charset="2"/>
              <a:buChar char="§"/>
            </a:pPr>
            <a:r>
              <a:rPr lang="en-US" sz="1400" b="1" dirty="0">
                <a:latin typeface="Arial" panose="020B0604020202020204" pitchFamily="34" charset="0"/>
                <a:cs typeface="Arial" panose="020B0604020202020204" pitchFamily="34" charset="0"/>
              </a:rPr>
              <a:t>We, then, present our contributions to this field by implementing strategies for automatic identification of potholes.</a:t>
            </a:r>
          </a:p>
          <a:p>
            <a:pPr marL="285750" indent="-285750" algn="just">
              <a:buFont typeface="Wingdings" panose="05000000000000000000" pitchFamily="2" charset="2"/>
              <a:buChar char="§"/>
            </a:pPr>
            <a:endParaRPr lang="en-US" sz="1400" b="1" dirty="0">
              <a:solidFill>
                <a:srgbClr val="2E2E2E"/>
              </a:solidFill>
              <a:latin typeface="Arial" panose="020B0604020202020204" pitchFamily="34" charset="0"/>
              <a:cs typeface="Arial" panose="020B0604020202020204" pitchFamily="34" charset="0"/>
            </a:endParaRPr>
          </a:p>
          <a:p>
            <a:pPr algn="just"/>
            <a:r>
              <a:rPr lang="en-US" sz="1400" b="1" i="0" dirty="0">
                <a:solidFill>
                  <a:srgbClr val="2E2E2E"/>
                </a:solidFill>
                <a:effectLst/>
                <a:latin typeface="Arial" panose="020B0604020202020204" pitchFamily="34" charset="0"/>
                <a:cs typeface="Arial" panose="020B0604020202020204" pitchFamily="34" charset="0"/>
              </a:rPr>
              <a:t/>
            </a:r>
            <a:br>
              <a:rPr lang="en-US" sz="1400" b="1" i="0" dirty="0">
                <a:solidFill>
                  <a:srgbClr val="2E2E2E"/>
                </a:solidFill>
                <a:effectLst/>
                <a:latin typeface="Arial" panose="020B0604020202020204" pitchFamily="34" charset="0"/>
                <a:cs typeface="Arial" panose="020B0604020202020204" pitchFamily="34" charset="0"/>
              </a:rPr>
            </a:br>
            <a:endParaRPr sz="1400" b="1" dirty="0">
              <a:latin typeface="Arial" panose="020B0604020202020204" pitchFamily="34" charset="0"/>
              <a:cs typeface="Arial" panose="020B0604020202020204" pitchFamily="34" charset="0"/>
            </a:endParaRPr>
          </a:p>
        </p:txBody>
      </p:sp>
      <p:sp>
        <p:nvSpPr>
          <p:cNvPr id="653" name="Google Shape;653;p37"/>
          <p:cNvSpPr txBox="1"/>
          <p:nvPr/>
        </p:nvSpPr>
        <p:spPr>
          <a:xfrm>
            <a:off x="6162010" y="1293480"/>
            <a:ext cx="2732566" cy="1384954"/>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rgbClr val="000000"/>
              </a:buClr>
              <a:buSzPts val="1400"/>
              <a:buFont typeface="Wingdings" panose="05000000000000000000" pitchFamily="2" charset="2"/>
              <a:buChar char="§"/>
            </a:pPr>
            <a:r>
              <a:rPr lang="en-US" sz="1200" b="1" dirty="0">
                <a:solidFill>
                  <a:schemeClr val="tx1">
                    <a:lumMod val="85000"/>
                    <a:lumOff val="15000"/>
                  </a:schemeClr>
                </a:solidFill>
                <a:latin typeface="Arial" panose="020B0604020202020204" pitchFamily="34" charset="0"/>
                <a:cs typeface="Arial" panose="020B0604020202020204" pitchFamily="34" charset="0"/>
              </a:rPr>
              <a:t>Using SV1, SV2, and LM1 methods, we detected pothole sat pixel level segmentation.</a:t>
            </a:r>
          </a:p>
          <a:p>
            <a:pPr marR="0" lvl="0" algn="just" rtl="0">
              <a:lnSpc>
                <a:spcPct val="100000"/>
              </a:lnSpc>
              <a:spcBef>
                <a:spcPts val="0"/>
              </a:spcBef>
              <a:spcAft>
                <a:spcPts val="0"/>
              </a:spcAft>
              <a:buClr>
                <a:srgbClr val="000000"/>
              </a:buClr>
              <a:buSzPts val="1400"/>
            </a:pPr>
            <a:endParaRPr lang="en-US" sz="1200" b="1" dirty="0">
              <a:solidFill>
                <a:schemeClr val="tx1">
                  <a:lumMod val="85000"/>
                  <a:lumOff val="15000"/>
                </a:schemeClr>
              </a:solidFill>
              <a:latin typeface="Arial" panose="020B0604020202020204" pitchFamily="34" charset="0"/>
              <a:cs typeface="Arial" panose="020B0604020202020204" pitchFamily="34" charset="0"/>
            </a:endParaRPr>
          </a:p>
          <a:p>
            <a:pPr marL="171450" marR="0" lvl="0" indent="-171450" algn="just" rtl="0">
              <a:lnSpc>
                <a:spcPct val="100000"/>
              </a:lnSpc>
              <a:spcBef>
                <a:spcPts val="0"/>
              </a:spcBef>
              <a:spcAft>
                <a:spcPts val="0"/>
              </a:spcAft>
              <a:buClr>
                <a:srgbClr val="000000"/>
              </a:buClr>
              <a:buSzPts val="1400"/>
              <a:buFont typeface="Wingdings" panose="05000000000000000000" pitchFamily="2" charset="2"/>
              <a:buChar char="§"/>
            </a:pPr>
            <a:r>
              <a:rPr lang="en-US" sz="1200" b="1" dirty="0"/>
              <a:t>Using the LM2 method, the developed model is applicable for </a:t>
            </a:r>
            <a:r>
              <a:rPr lang="en-US" sz="1200" b="1" dirty="0">
                <a:latin typeface="Arial" panose="020B0604020202020204" pitchFamily="34" charset="0"/>
                <a:cs typeface="Arial" panose="020B0604020202020204" pitchFamily="34" charset="0"/>
              </a:rPr>
              <a:t>real-time</a:t>
            </a:r>
            <a:r>
              <a:rPr lang="en-US" sz="1200" b="1" dirty="0"/>
              <a:t> scenarios</a:t>
            </a:r>
            <a:r>
              <a:rPr lang="en-US" sz="1200" dirty="0"/>
              <a:t>.</a:t>
            </a:r>
            <a:endParaRPr sz="1200" dirty="0"/>
          </a:p>
        </p:txBody>
      </p:sp>
      <p:sp>
        <p:nvSpPr>
          <p:cNvPr id="654" name="Google Shape;654;p37"/>
          <p:cNvSpPr txBox="1"/>
          <p:nvPr/>
        </p:nvSpPr>
        <p:spPr>
          <a:xfrm>
            <a:off x="6154477" y="3436988"/>
            <a:ext cx="2658138" cy="52318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IN" sz="1400" b="1" dirty="0">
                <a:solidFill>
                  <a:schemeClr val="tx1">
                    <a:lumMod val="85000"/>
                    <a:lumOff val="15000"/>
                  </a:schemeClr>
                </a:solidFill>
                <a:latin typeface="Arial" panose="020B0604020202020204" pitchFamily="34" charset="0"/>
                <a:cs typeface="Arial" panose="020B0604020202020204" pitchFamily="34" charset="0"/>
              </a:rPr>
              <a:t>LM1 &amp; LM2</a:t>
            </a:r>
          </a:p>
          <a:p>
            <a:pPr marL="285750" marR="0" lvl="0" indent="-285750" algn="l" rtl="0">
              <a:lnSpc>
                <a:spcPct val="100000"/>
              </a:lnSpc>
              <a:spcBef>
                <a:spcPts val="0"/>
              </a:spcBef>
              <a:spcAft>
                <a:spcPts val="0"/>
              </a:spcAft>
              <a:buClr>
                <a:srgbClr val="000000"/>
              </a:buClr>
              <a:buSzPts val="1400"/>
              <a:buFont typeface="Noto Sans Symbols"/>
              <a:buChar char="❑"/>
            </a:pPr>
            <a:r>
              <a:rPr lang="en-IN" sz="1400" b="1" dirty="0">
                <a:solidFill>
                  <a:schemeClr val="tx1">
                    <a:lumMod val="85000"/>
                    <a:lumOff val="15000"/>
                  </a:schemeClr>
                </a:solidFill>
                <a:latin typeface="Arial" panose="020B0604020202020204" pitchFamily="34" charset="0"/>
                <a:cs typeface="Arial" panose="020B0604020202020204" pitchFamily="34" charset="0"/>
              </a:rPr>
              <a:t>SV2</a:t>
            </a:r>
          </a:p>
        </p:txBody>
      </p:sp>
    </p:spTree>
    <p:extLst>
      <p:ext uri="{BB962C8B-B14F-4D97-AF65-F5344CB8AC3E}">
        <p14:creationId xmlns:p14="http://schemas.microsoft.com/office/powerpoint/2010/main" val="3932957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6"/>
          <p:cNvSpPr/>
          <p:nvPr/>
        </p:nvSpPr>
        <p:spPr>
          <a:xfrm>
            <a:off x="0" y="0"/>
            <a:ext cx="9144000" cy="5143500"/>
          </a:xfrm>
          <a:prstGeom prst="rect">
            <a:avLst/>
          </a:prstGeom>
          <a:noFill/>
          <a:ln w="38100" cap="flat" cmpd="sng">
            <a:solidFill>
              <a:srgbClr val="3C3D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837" name="Google Shape;837;p46"/>
          <p:cNvCxnSpPr/>
          <p:nvPr/>
        </p:nvCxnSpPr>
        <p:spPr>
          <a:xfrm>
            <a:off x="4647476" y="778933"/>
            <a:ext cx="0" cy="4364567"/>
          </a:xfrm>
          <a:prstGeom prst="straightConnector1">
            <a:avLst/>
          </a:prstGeom>
          <a:noFill/>
          <a:ln w="38100" cap="flat" cmpd="sng">
            <a:solidFill>
              <a:srgbClr val="3C3D40"/>
            </a:solidFill>
            <a:prstDash val="solid"/>
            <a:round/>
            <a:headEnd type="none" w="sm" len="sm"/>
            <a:tailEnd type="none" w="sm" len="sm"/>
          </a:ln>
        </p:spPr>
      </p:cxnSp>
      <p:cxnSp>
        <p:nvCxnSpPr>
          <p:cNvPr id="838" name="Google Shape;838;p46"/>
          <p:cNvCxnSpPr/>
          <p:nvPr/>
        </p:nvCxnSpPr>
        <p:spPr>
          <a:xfrm>
            <a:off x="0" y="778933"/>
            <a:ext cx="9144000" cy="0"/>
          </a:xfrm>
          <a:prstGeom prst="straightConnector1">
            <a:avLst/>
          </a:prstGeom>
          <a:noFill/>
          <a:ln w="38100" cap="flat" cmpd="sng">
            <a:solidFill>
              <a:srgbClr val="3C3D40"/>
            </a:solidFill>
            <a:prstDash val="solid"/>
            <a:round/>
            <a:headEnd type="none" w="sm" len="sm"/>
            <a:tailEnd type="none" w="sm" len="sm"/>
          </a:ln>
        </p:spPr>
      </p:cxnSp>
      <p:sp>
        <p:nvSpPr>
          <p:cNvPr id="842" name="Google Shape;842;p46"/>
          <p:cNvSpPr txBox="1"/>
          <p:nvPr/>
        </p:nvSpPr>
        <p:spPr>
          <a:xfrm>
            <a:off x="1110267" y="98564"/>
            <a:ext cx="7692887" cy="46783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000" b="1" i="0" u="sng" strike="noStrike" cap="none" dirty="0">
                <a:solidFill>
                  <a:schemeClr val="tx1">
                    <a:lumMod val="85000"/>
                    <a:lumOff val="15000"/>
                  </a:schemeClr>
                </a:solidFill>
                <a:latin typeface="Arial Black"/>
                <a:ea typeface="Arial Black"/>
                <a:cs typeface="Arial Black"/>
                <a:sym typeface="Arial Black"/>
              </a:rPr>
              <a:t>Similarities and Differences</a:t>
            </a:r>
            <a:endParaRPr sz="2000" b="0" i="0" u="sng" strike="noStrike" cap="none" dirty="0">
              <a:solidFill>
                <a:schemeClr val="tx1">
                  <a:lumMod val="85000"/>
                  <a:lumOff val="15000"/>
                </a:schemeClr>
              </a:solidFill>
              <a:latin typeface="Arial"/>
              <a:ea typeface="Arial"/>
              <a:cs typeface="Arial"/>
              <a:sym typeface="Arial"/>
            </a:endParaRPr>
          </a:p>
        </p:txBody>
      </p:sp>
      <p:sp>
        <p:nvSpPr>
          <p:cNvPr id="844" name="Google Shape;844;p46"/>
          <p:cNvSpPr txBox="1"/>
          <p:nvPr/>
        </p:nvSpPr>
        <p:spPr>
          <a:xfrm>
            <a:off x="1243013" y="937142"/>
            <a:ext cx="2307431" cy="36933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SIMILARITIES</a:t>
            </a:r>
            <a:endParaRPr u="sng" dirty="0"/>
          </a:p>
        </p:txBody>
      </p:sp>
      <p:sp>
        <p:nvSpPr>
          <p:cNvPr id="845" name="Google Shape;845;p46"/>
          <p:cNvSpPr txBox="1"/>
          <p:nvPr/>
        </p:nvSpPr>
        <p:spPr>
          <a:xfrm>
            <a:off x="4872043" y="961981"/>
            <a:ext cx="4057470" cy="369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800" b="1" i="0" u="sng" strike="noStrike" cap="none" dirty="0">
                <a:solidFill>
                  <a:srgbClr val="3C3D40"/>
                </a:solidFill>
                <a:latin typeface="Arial"/>
                <a:ea typeface="Arial"/>
                <a:cs typeface="Arial"/>
                <a:sym typeface="Arial"/>
              </a:rPr>
              <a:t>DIFFERENCES</a:t>
            </a:r>
            <a:endParaRPr u="sng" dirty="0"/>
          </a:p>
        </p:txBody>
      </p:sp>
      <p:sp>
        <p:nvSpPr>
          <p:cNvPr id="848" name="Google Shape;848;p46"/>
          <p:cNvSpPr txBox="1"/>
          <p:nvPr/>
        </p:nvSpPr>
        <p:spPr>
          <a:xfrm>
            <a:off x="4814893" y="1825945"/>
            <a:ext cx="4411116" cy="123106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US" sz="1400" b="1" i="0" dirty="0">
                <a:solidFill>
                  <a:srgbClr val="2E2E2E"/>
                </a:solidFill>
                <a:effectLst/>
                <a:latin typeface="Arial" panose="020B0604020202020204" pitchFamily="34" charset="0"/>
                <a:cs typeface="Arial" panose="020B0604020202020204" pitchFamily="34" charset="0"/>
              </a:rPr>
              <a:t>Combining the output of LM1 for annotating pothole data and to use it to train more LM2-type models in order to increase detection accuracy for real-time purposes.</a:t>
            </a:r>
            <a:endParaRPr lang="en-US" sz="1400" b="1" dirty="0"/>
          </a:p>
          <a:p>
            <a:pPr marL="285750" marR="0" lvl="0" indent="-285750" algn="l" rtl="0">
              <a:lnSpc>
                <a:spcPct val="100000"/>
              </a:lnSpc>
              <a:spcBef>
                <a:spcPts val="0"/>
              </a:spcBef>
              <a:spcAft>
                <a:spcPts val="0"/>
              </a:spcAft>
              <a:buClr>
                <a:srgbClr val="000000"/>
              </a:buClr>
              <a:buSzPts val="1600"/>
              <a:buFont typeface="Noto Sans Symbols"/>
              <a:buChar char="❑"/>
            </a:pPr>
            <a:endParaRPr lang="en-IN" dirty="0"/>
          </a:p>
        </p:txBody>
      </p:sp>
      <p:cxnSp>
        <p:nvCxnSpPr>
          <p:cNvPr id="852" name="Google Shape;852;p46"/>
          <p:cNvCxnSpPr/>
          <p:nvPr/>
        </p:nvCxnSpPr>
        <p:spPr>
          <a:xfrm>
            <a:off x="0" y="1467293"/>
            <a:ext cx="9144000" cy="0"/>
          </a:xfrm>
          <a:prstGeom prst="straightConnector1">
            <a:avLst/>
          </a:prstGeom>
          <a:noFill/>
          <a:ln w="19050" cap="flat" cmpd="sng">
            <a:solidFill>
              <a:srgbClr val="3C3D40"/>
            </a:solidFill>
            <a:prstDash val="solid"/>
            <a:round/>
            <a:headEnd type="none" w="sm" len="sm"/>
            <a:tailEnd type="none" w="sm" len="sm"/>
          </a:ln>
        </p:spPr>
      </p:cxnSp>
      <p:sp>
        <p:nvSpPr>
          <p:cNvPr id="2" name="TextBox 1">
            <a:extLst>
              <a:ext uri="{FF2B5EF4-FFF2-40B4-BE49-F238E27FC236}">
                <a16:creationId xmlns="" xmlns:a16="http://schemas.microsoft.com/office/drawing/2014/main" id="{EC103E25-170C-BF0A-A294-311FAC485E03}"/>
              </a:ext>
            </a:extLst>
          </p:cNvPr>
          <p:cNvSpPr txBox="1"/>
          <p:nvPr/>
        </p:nvSpPr>
        <p:spPr>
          <a:xfrm>
            <a:off x="552894" y="1825945"/>
            <a:ext cx="3693040" cy="738664"/>
          </a:xfrm>
          <a:prstGeom prst="rect">
            <a:avLst/>
          </a:prstGeom>
          <a:noFill/>
        </p:spPr>
        <p:txBody>
          <a:bodyPr wrap="square" rtlCol="0">
            <a:spAutoFit/>
          </a:bodyPr>
          <a:lstStyle/>
          <a:p>
            <a:pPr marL="285750" indent="-285750">
              <a:buFont typeface="Wingdings" panose="05000000000000000000" pitchFamily="2" charset="2"/>
              <a:buChar char="q"/>
            </a:pPr>
            <a:r>
              <a:rPr lang="en-US" sz="1400" b="1" dirty="0">
                <a:latin typeface="Arial" panose="020B0604020202020204" pitchFamily="34" charset="0"/>
                <a:cs typeface="Arial" panose="020B0604020202020204" pitchFamily="34" charset="0"/>
              </a:rPr>
              <a:t>In this research, four different techniques are proposed and tested against each other.</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29561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0" y="501656"/>
            <a:ext cx="7231621" cy="61822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dirty="0" smtClean="0">
                <a:solidFill>
                  <a:srgbClr val="3C3D40"/>
                </a:solidFill>
                <a:latin typeface="Arial Black"/>
                <a:ea typeface="Arial Black"/>
                <a:cs typeface="Arial Black"/>
                <a:sym typeface="Arial Black"/>
              </a:rPr>
              <a:t>RESULTS</a:t>
            </a: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dirty="0">
              <a:solidFill>
                <a:srgbClr val="3C3D40"/>
              </a:solidFill>
              <a:latin typeface="Arial Black"/>
              <a:ea typeface="Arial Black"/>
              <a:cs typeface="Arial Black"/>
              <a:sym typeface="Arial Black"/>
            </a:endParaRPr>
          </a:p>
        </p:txBody>
      </p:sp>
      <p:sp>
        <p:nvSpPr>
          <p:cNvPr id="5" name="Google Shape;221;p27"/>
          <p:cNvSpPr txBox="1"/>
          <p:nvPr/>
        </p:nvSpPr>
        <p:spPr>
          <a:xfrm>
            <a:off x="721518" y="1494572"/>
            <a:ext cx="8045944" cy="2831504"/>
          </a:xfrm>
          <a:prstGeom prst="rect">
            <a:avLst/>
          </a:prstGeom>
          <a:noFill/>
          <a:ln>
            <a:noFill/>
          </a:ln>
        </p:spPr>
        <p:txBody>
          <a:bodyPr spcFirstLastPara="1" wrap="square" lIns="91425" tIns="45700" rIns="91425" bIns="45700" anchor="t" anchorCtr="0">
            <a:spAutoFit/>
          </a:bodyPr>
          <a:lstStyle/>
          <a:p>
            <a:r>
              <a:rPr lang="en-US" sz="1600" dirty="0" smtClean="0"/>
              <a:t>To </a:t>
            </a:r>
            <a:r>
              <a:rPr lang="en-US" sz="1600" dirty="0"/>
              <a:t>simulate the detection of potholes, a simple GUI using </a:t>
            </a:r>
            <a:r>
              <a:rPr lang="en-US" sz="1600" dirty="0" err="1"/>
              <a:t>Tkinter</a:t>
            </a:r>
            <a:r>
              <a:rPr lang="en-US" sz="1600" dirty="0"/>
              <a:t> was created, which allows the user to turn on and off the simulation of pothole detection. When the system is turned on, the camera starts capturing and detecting potholes in real-time. The user can see if the pothole is detected or not and turn off the simulation by clicking on the stop button. The output of the web application involves feeding the coordinates to the web application and populating the map with markers. The user can set the starting and destination points, and the application provides insight into the number of potholes along the path and at what distances they are present. Overall, the system aims to improve road safety by detecting and alerting drivers to potholes in real-time. Several studies have shown that computer vision algorithms can accurately detect and locate potholes in images or videos of roads.</a:t>
            </a:r>
          </a:p>
        </p:txBody>
      </p:sp>
    </p:spTree>
    <p:extLst>
      <p:ext uri="{BB962C8B-B14F-4D97-AF65-F5344CB8AC3E}">
        <p14:creationId xmlns:p14="http://schemas.microsoft.com/office/powerpoint/2010/main" val="12323143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0" y="501656"/>
            <a:ext cx="7231621" cy="61822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dirty="0" smtClean="0">
                <a:solidFill>
                  <a:srgbClr val="3C3D40"/>
                </a:solidFill>
                <a:latin typeface="Arial Black"/>
                <a:ea typeface="Arial Black"/>
                <a:cs typeface="Arial Black"/>
                <a:sym typeface="Arial Black"/>
              </a:rPr>
              <a:t>RESULTS</a:t>
            </a: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dirty="0">
              <a:solidFill>
                <a:srgbClr val="3C3D40"/>
              </a:solidFill>
              <a:latin typeface="Arial Black"/>
              <a:ea typeface="Arial Black"/>
              <a:cs typeface="Arial Black"/>
              <a:sym typeface="Arial Black"/>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6" y="1226415"/>
            <a:ext cx="4647161" cy="2612753"/>
          </a:xfrm>
          <a:prstGeom prst="rect">
            <a:avLst/>
          </a:prstGeom>
        </p:spPr>
      </p:pic>
      <p:pic>
        <p:nvPicPr>
          <p:cNvPr id="6" name="Picture 5"/>
          <p:cNvPicPr>
            <a:picLocks noChangeAspect="1"/>
          </p:cNvPicPr>
          <p:nvPr/>
        </p:nvPicPr>
        <p:blipFill>
          <a:blip r:embed="rId4"/>
          <a:stretch>
            <a:fillRect/>
          </a:stretch>
        </p:blipFill>
        <p:spPr>
          <a:xfrm>
            <a:off x="5208997" y="1339430"/>
            <a:ext cx="3285627" cy="2612753"/>
          </a:xfrm>
          <a:prstGeom prst="rect">
            <a:avLst/>
          </a:prstGeom>
        </p:spPr>
      </p:pic>
    </p:spTree>
    <p:extLst>
      <p:ext uri="{BB962C8B-B14F-4D97-AF65-F5344CB8AC3E}">
        <p14:creationId xmlns:p14="http://schemas.microsoft.com/office/powerpoint/2010/main" val="30607746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p:nvPr/>
        </p:nvSpPr>
        <p:spPr>
          <a:xfrm>
            <a:off x="0" y="501656"/>
            <a:ext cx="7231621" cy="618227"/>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dirty="0" smtClean="0">
                <a:solidFill>
                  <a:srgbClr val="3C3D40"/>
                </a:solidFill>
                <a:latin typeface="Arial Black"/>
                <a:ea typeface="Arial Black"/>
                <a:cs typeface="Arial Black"/>
                <a:sym typeface="Arial Black"/>
              </a:rPr>
              <a:t>RESULTS</a:t>
            </a:r>
          </a:p>
          <a:p>
            <a:pPr marL="0" marR="0" lvl="0" indent="0" algn="ctr" rtl="0">
              <a:lnSpc>
                <a:spcPct val="100000"/>
              </a:lnSpc>
              <a:spcBef>
                <a:spcPts val="0"/>
              </a:spcBef>
              <a:spcAft>
                <a:spcPts val="0"/>
              </a:spcAft>
              <a:buClr>
                <a:srgbClr val="000000"/>
              </a:buClr>
              <a:buSzPts val="2800"/>
              <a:buFont typeface="Arial"/>
              <a:buNone/>
            </a:pPr>
            <a:endParaRPr sz="2800" b="1" i="0" u="none" strike="noStrike" cap="none" dirty="0">
              <a:solidFill>
                <a:srgbClr val="3C3D40"/>
              </a:solidFill>
              <a:latin typeface="Arial Black"/>
              <a:ea typeface="Arial Black"/>
              <a:cs typeface="Arial Black"/>
              <a:sym typeface="Arial Black"/>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326" y="1450423"/>
            <a:ext cx="4413238" cy="2711199"/>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209" y="1450423"/>
            <a:ext cx="4140485" cy="2787103"/>
          </a:xfrm>
          <a:prstGeom prst="rect">
            <a:avLst/>
          </a:prstGeom>
        </p:spPr>
      </p:pic>
    </p:spTree>
    <p:extLst>
      <p:ext uri="{BB962C8B-B14F-4D97-AF65-F5344CB8AC3E}">
        <p14:creationId xmlns:p14="http://schemas.microsoft.com/office/powerpoint/2010/main" val="8202491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dirty="0">
                <a:solidFill>
                  <a:srgbClr val="3C3D40"/>
                </a:solidFill>
                <a:latin typeface="Arial Black"/>
                <a:ea typeface="Arial Black"/>
                <a:cs typeface="Arial Black"/>
                <a:sym typeface="Arial Black"/>
              </a:rPr>
              <a:t>DEEP LEARNING</a:t>
            </a:r>
            <a:endParaRPr sz="2800" b="1" i="0" u="none" strike="noStrike" cap="none">
              <a:solidFill>
                <a:srgbClr val="3C3D40"/>
              </a:solidFill>
              <a:latin typeface="Arial Black"/>
              <a:ea typeface="Arial Black"/>
              <a:cs typeface="Arial Black"/>
              <a:sym typeface="Arial Black"/>
            </a:endParaRPr>
          </a:p>
        </p:txBody>
      </p:sp>
      <p:sp>
        <p:nvSpPr>
          <p:cNvPr id="145" name="Google Shape;145;p19"/>
          <p:cNvSpPr txBox="1"/>
          <p:nvPr/>
        </p:nvSpPr>
        <p:spPr>
          <a:xfrm>
            <a:off x="1152523" y="1344021"/>
            <a:ext cx="7325100" cy="3046948"/>
          </a:xfrm>
          <a:prstGeom prst="rect">
            <a:avLst/>
          </a:prstGeom>
          <a:noFill/>
          <a:ln>
            <a:noFill/>
          </a:ln>
        </p:spPr>
        <p:txBody>
          <a:bodyPr spcFirstLastPara="1" wrap="square" lIns="91425" tIns="45700" rIns="91425" bIns="45700" anchor="t" anchorCtr="0">
            <a:spAutoFit/>
          </a:bodyPr>
          <a:lstStyle/>
          <a:p>
            <a:pPr lvl="0" algn="just"/>
            <a:r>
              <a:rPr lang="en-US" sz="1600" b="1" dirty="0">
                <a:solidFill>
                  <a:srgbClr val="333333"/>
                </a:solidFill>
              </a:rPr>
              <a:t>Deep learning (also known as deep structured learning) is part of a broader family of machine learning methods based on artificial neural networks with representation learning. Learning can be supervised, semi-supervised or unsupervised.</a:t>
            </a:r>
          </a:p>
          <a:p>
            <a:pPr lvl="0" algn="just"/>
            <a:r>
              <a:rPr lang="en-US" sz="1600" b="1" dirty="0">
                <a:solidFill>
                  <a:srgbClr val="333333"/>
                </a:solidFill>
              </a:rPr>
              <a:t>Deep-learning architectures such as deep neural networks, deep belief networks, deep reinforcement learning, recurrent neural networks, convolutional neural networks and Transformers have been applied to fields including computer vision, speech recognition, natural language processing, machine translation, bioinformatics, drug design, medical image analysis, climate science, material inspection and board game programs, where they have produced results comparable to and in some cases surpassing human expert performance.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C3D40"/>
        </a:solidFill>
        <a:effectLst/>
      </p:bgPr>
    </p:bg>
    <p:spTree>
      <p:nvGrpSpPr>
        <p:cNvPr id="1" name="Shape 253"/>
        <p:cNvGrpSpPr/>
        <p:nvPr/>
      </p:nvGrpSpPr>
      <p:grpSpPr>
        <a:xfrm>
          <a:off x="0" y="0"/>
          <a:ext cx="0" cy="0"/>
          <a:chOff x="0" y="0"/>
          <a:chExt cx="0" cy="0"/>
        </a:xfrm>
      </p:grpSpPr>
      <p:sp>
        <p:nvSpPr>
          <p:cNvPr id="254" name="Google Shape;254;p31"/>
          <p:cNvSpPr txBox="1"/>
          <p:nvPr/>
        </p:nvSpPr>
        <p:spPr>
          <a:xfrm>
            <a:off x="2891422" y="2118328"/>
            <a:ext cx="3361155" cy="64633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3800"/>
              <a:buFont typeface="Arial"/>
              <a:buNone/>
            </a:pPr>
            <a:r>
              <a:rPr lang="en-IN" sz="3800" b="1" i="0" u="none" strike="noStrike" cap="none">
                <a:solidFill>
                  <a:srgbClr val="EDEEE6"/>
                </a:solidFill>
                <a:latin typeface="Arial Black"/>
                <a:ea typeface="Arial Black"/>
                <a:cs typeface="Arial Black"/>
                <a:sym typeface="Arial Black"/>
              </a:rPr>
              <a:t>Thank you!</a:t>
            </a:r>
            <a:endParaRPr sz="11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p:nvPr/>
        </p:nvSpPr>
        <p:spPr>
          <a:xfrm>
            <a:off x="1586907" y="1552353"/>
            <a:ext cx="5970183" cy="1594883"/>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IN" sz="4800" b="1" i="0" u="none" strike="noStrike" cap="none">
                <a:solidFill>
                  <a:srgbClr val="3C3D40"/>
                </a:solidFill>
                <a:latin typeface="Arial Black"/>
                <a:ea typeface="Arial Black"/>
                <a:cs typeface="Arial Black"/>
                <a:sym typeface="Arial Black"/>
              </a:rPr>
              <a:t>REQUIREMENT ANALYSIS</a:t>
            </a:r>
            <a:endParaRPr sz="1400" b="0" i="0" u="none" strike="noStrike" cap="none">
              <a:solidFill>
                <a:srgbClr val="000000"/>
              </a:solidFill>
              <a:latin typeface="Arial"/>
              <a:ea typeface="Arial"/>
              <a:cs typeface="Arial"/>
              <a:sym typeface="Arial"/>
            </a:endParaRPr>
          </a:p>
        </p:txBody>
      </p:sp>
      <p:sp>
        <p:nvSpPr>
          <p:cNvPr id="160" name="Google Shape;160;p21"/>
          <p:cNvSpPr/>
          <p:nvPr/>
        </p:nvSpPr>
        <p:spPr>
          <a:xfrm>
            <a:off x="4097875" y="1247776"/>
            <a:ext cx="948248" cy="60750"/>
          </a:xfrm>
          <a:prstGeom prst="rect">
            <a:avLst/>
          </a:prstGeom>
          <a:solidFill>
            <a:srgbClr val="3C3D4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1" name="Google Shape;161;p21"/>
          <p:cNvSpPr/>
          <p:nvPr/>
        </p:nvSpPr>
        <p:spPr>
          <a:xfrm>
            <a:off x="4097875" y="3446565"/>
            <a:ext cx="948248" cy="60750"/>
          </a:xfrm>
          <a:prstGeom prst="rect">
            <a:avLst/>
          </a:prstGeom>
          <a:solidFill>
            <a:srgbClr val="3C3D4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p:nvPr/>
        </p:nvSpPr>
        <p:spPr>
          <a:xfrm>
            <a:off x="2569601" y="522204"/>
            <a:ext cx="4908600" cy="891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dirty="0">
                <a:solidFill>
                  <a:srgbClr val="3C3D40"/>
                </a:solidFill>
                <a:latin typeface="Arial Black"/>
                <a:ea typeface="Arial Black"/>
                <a:cs typeface="Arial Black"/>
                <a:sym typeface="Arial Black"/>
              </a:rPr>
              <a:t>COMPARISION WITH EXISTING SYSTEM</a:t>
            </a:r>
            <a:endParaRPr sz="2800" b="1" i="0" u="none" strike="noStrike" cap="none">
              <a:solidFill>
                <a:srgbClr val="3C3D40"/>
              </a:solidFill>
              <a:latin typeface="Arial Black"/>
              <a:ea typeface="Arial Black"/>
              <a:cs typeface="Arial Black"/>
              <a:sym typeface="Arial Black"/>
            </a:endParaRPr>
          </a:p>
        </p:txBody>
      </p:sp>
      <p:pic>
        <p:nvPicPr>
          <p:cNvPr id="52226" name="Picture 2"/>
          <p:cNvPicPr>
            <a:picLocks noChangeAspect="1" noChangeArrowheads="1"/>
          </p:cNvPicPr>
          <p:nvPr/>
        </p:nvPicPr>
        <p:blipFill>
          <a:blip r:embed="rId3"/>
          <a:srcRect l="61808" t="21905" r="14286" b="15833"/>
          <a:stretch>
            <a:fillRect/>
          </a:stretch>
        </p:blipFill>
        <p:spPr bwMode="auto">
          <a:xfrm>
            <a:off x="1946030" y="1538593"/>
            <a:ext cx="5251939" cy="31774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p:nvPr/>
        </p:nvSpPr>
        <p:spPr>
          <a:xfrm>
            <a:off x="2569601" y="522204"/>
            <a:ext cx="4908661" cy="89192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a:solidFill>
                  <a:srgbClr val="3C3D40"/>
                </a:solidFill>
                <a:latin typeface="Arial Black"/>
                <a:ea typeface="Arial Black"/>
                <a:cs typeface="Arial Black"/>
                <a:sym typeface="Arial Black"/>
              </a:rPr>
              <a:t>REQUIREMENTS OF THE PROJECT</a:t>
            </a:r>
            <a:endParaRPr sz="2800" b="1" i="0" u="none" strike="noStrike" cap="none">
              <a:solidFill>
                <a:srgbClr val="3C3D40"/>
              </a:solidFill>
              <a:latin typeface="Arial Black"/>
              <a:ea typeface="Arial Black"/>
              <a:cs typeface="Arial Black"/>
              <a:sym typeface="Arial Black"/>
            </a:endParaRPr>
          </a:p>
        </p:txBody>
      </p:sp>
      <p:sp>
        <p:nvSpPr>
          <p:cNvPr id="173" name="Google Shape;173;p22"/>
          <p:cNvSpPr txBox="1"/>
          <p:nvPr/>
        </p:nvSpPr>
        <p:spPr>
          <a:xfrm>
            <a:off x="1449506" y="1612187"/>
            <a:ext cx="7325100" cy="3478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IN" sz="1600" b="1" i="0" u="none" strike="noStrike" cap="none" dirty="0">
                <a:solidFill>
                  <a:srgbClr val="333333"/>
                </a:solidFill>
                <a:latin typeface="Arial"/>
                <a:ea typeface="Arial"/>
                <a:cs typeface="Arial"/>
                <a:sym typeface="Arial"/>
              </a:rPr>
              <a:t>SOFTWARE: </a:t>
            </a:r>
            <a:r>
              <a:rPr lang="en-IN" sz="1600" b="1" dirty="0">
                <a:solidFill>
                  <a:srgbClr val="333333"/>
                </a:solidFill>
              </a:rPr>
              <a:t>Python</a:t>
            </a:r>
            <a:endParaRPr sz="1600" b="1" i="0" u="none" strike="noStrike" cap="none" dirty="0">
              <a:solidFill>
                <a:srgbClr val="333333"/>
              </a:solidFill>
              <a:latin typeface="Arial"/>
              <a:ea typeface="Arial"/>
              <a:cs typeface="Arial"/>
              <a:sym typeface="Arial"/>
            </a:endParaRPr>
          </a:p>
          <a:p>
            <a:pPr marL="457200" marR="0" lvl="0" indent="0" algn="l" rtl="0">
              <a:lnSpc>
                <a:spcPct val="100000"/>
              </a:lnSpc>
              <a:spcBef>
                <a:spcPts val="0"/>
              </a:spcBef>
              <a:spcAft>
                <a:spcPts val="0"/>
              </a:spcAft>
              <a:buNone/>
            </a:pPr>
            <a:endParaRPr sz="1600" b="1" dirty="0">
              <a:solidFill>
                <a:srgbClr val="333333"/>
              </a:solidFill>
            </a:endParaRPr>
          </a:p>
          <a:p>
            <a:pPr marL="285750" marR="0" lvl="0" indent="-285750" algn="l" rtl="0">
              <a:lnSpc>
                <a:spcPct val="100000"/>
              </a:lnSpc>
              <a:spcBef>
                <a:spcPts val="0"/>
              </a:spcBef>
              <a:spcAft>
                <a:spcPts val="0"/>
              </a:spcAft>
              <a:buClr>
                <a:srgbClr val="000000"/>
              </a:buClr>
              <a:buSzPts val="1600"/>
              <a:buFont typeface="Noto Sans Symbols"/>
              <a:buChar char="⮚"/>
            </a:pPr>
            <a:r>
              <a:rPr lang="en-IN" sz="1600" b="1" i="0" u="none" strike="noStrike" cap="none" dirty="0">
                <a:solidFill>
                  <a:srgbClr val="333333"/>
                </a:solidFill>
                <a:latin typeface="Arial"/>
                <a:ea typeface="Arial"/>
                <a:cs typeface="Arial"/>
                <a:sym typeface="Arial"/>
              </a:rPr>
              <a:t>OPERATING SYSTEM: Windows, Linux or Mac OS X</a:t>
            </a:r>
            <a:endParaRPr sz="1600" b="1" i="0" u="none" strike="noStrike" cap="none" dirty="0">
              <a:solidFill>
                <a:srgbClr val="333333"/>
              </a:solidFill>
              <a:latin typeface="Arial"/>
              <a:ea typeface="Arial"/>
              <a:cs typeface="Arial"/>
              <a:sym typeface="Arial"/>
            </a:endParaRPr>
          </a:p>
          <a:p>
            <a:pPr marL="457200" marR="0" lvl="0" indent="0" algn="l" rtl="0">
              <a:lnSpc>
                <a:spcPct val="100000"/>
              </a:lnSpc>
              <a:spcBef>
                <a:spcPts val="0"/>
              </a:spcBef>
              <a:spcAft>
                <a:spcPts val="0"/>
              </a:spcAft>
              <a:buNone/>
            </a:pPr>
            <a:endParaRPr sz="1600" b="1" dirty="0">
              <a:solidFill>
                <a:srgbClr val="333333"/>
              </a:solidFill>
            </a:endParaRPr>
          </a:p>
          <a:p>
            <a:pPr marL="285750" marR="0" lvl="0" indent="-285750" algn="l" rtl="0">
              <a:lnSpc>
                <a:spcPct val="100000"/>
              </a:lnSpc>
              <a:spcBef>
                <a:spcPts val="0"/>
              </a:spcBef>
              <a:spcAft>
                <a:spcPts val="0"/>
              </a:spcAft>
              <a:buClr>
                <a:srgbClr val="000000"/>
              </a:buClr>
              <a:buSzPts val="1600"/>
              <a:buFont typeface="Noto Sans Symbols"/>
              <a:buChar char="⮚"/>
            </a:pPr>
            <a:r>
              <a:rPr lang="en-IN" sz="1600" b="1" dirty="0">
                <a:solidFill>
                  <a:srgbClr val="333333"/>
                </a:solidFill>
              </a:rPr>
              <a:t>CPU: Intel Core i5 10th gen or above</a:t>
            </a:r>
            <a:endParaRPr sz="1600" b="1" dirty="0">
              <a:solidFill>
                <a:srgbClr val="333333"/>
              </a:solidFill>
            </a:endParaRPr>
          </a:p>
          <a:p>
            <a:pPr marL="457200" marR="0" lvl="0" indent="0" algn="l" rtl="0">
              <a:lnSpc>
                <a:spcPct val="100000"/>
              </a:lnSpc>
              <a:spcBef>
                <a:spcPts val="0"/>
              </a:spcBef>
              <a:spcAft>
                <a:spcPts val="0"/>
              </a:spcAft>
              <a:buNone/>
            </a:pPr>
            <a:endParaRPr sz="1600" b="1" dirty="0">
              <a:solidFill>
                <a:srgbClr val="333333"/>
              </a:solidFill>
            </a:endParaRPr>
          </a:p>
          <a:p>
            <a:pPr marL="285750" marR="0" lvl="0" indent="-285750" algn="l" rtl="0">
              <a:lnSpc>
                <a:spcPct val="100000"/>
              </a:lnSpc>
              <a:spcBef>
                <a:spcPts val="0"/>
              </a:spcBef>
              <a:spcAft>
                <a:spcPts val="0"/>
              </a:spcAft>
              <a:buClr>
                <a:srgbClr val="000000"/>
              </a:buClr>
              <a:buSzPts val="1600"/>
              <a:buFont typeface="Noto Sans Symbols"/>
              <a:buChar char="⮚"/>
            </a:pPr>
            <a:r>
              <a:rPr lang="en-IN" sz="1600" b="1" i="0" u="none" strike="noStrike" cap="none" dirty="0">
                <a:solidFill>
                  <a:srgbClr val="333333"/>
                </a:solidFill>
                <a:latin typeface="Arial"/>
                <a:ea typeface="Arial"/>
                <a:cs typeface="Arial"/>
                <a:sym typeface="Arial"/>
              </a:rPr>
              <a:t>RAM: 8 GB</a:t>
            </a:r>
            <a:endParaRPr sz="1600" b="1" i="0" u="none" strike="noStrike" cap="none" dirty="0">
              <a:solidFill>
                <a:srgbClr val="333333"/>
              </a:solidFill>
              <a:latin typeface="Arial"/>
              <a:ea typeface="Arial"/>
              <a:cs typeface="Arial"/>
              <a:sym typeface="Arial"/>
            </a:endParaRPr>
          </a:p>
          <a:p>
            <a:pPr marL="457200" marR="0" lvl="0" indent="0" algn="l" rtl="0">
              <a:lnSpc>
                <a:spcPct val="100000"/>
              </a:lnSpc>
              <a:spcBef>
                <a:spcPts val="0"/>
              </a:spcBef>
              <a:spcAft>
                <a:spcPts val="0"/>
              </a:spcAft>
              <a:buNone/>
            </a:pPr>
            <a:endParaRPr sz="1600" b="1" dirty="0">
              <a:solidFill>
                <a:srgbClr val="333333"/>
              </a:solidFill>
            </a:endParaRPr>
          </a:p>
          <a:p>
            <a:pPr marL="285750" marR="0" lvl="0" indent="-285750" algn="l" rtl="0">
              <a:lnSpc>
                <a:spcPct val="100000"/>
              </a:lnSpc>
              <a:spcBef>
                <a:spcPts val="0"/>
              </a:spcBef>
              <a:spcAft>
                <a:spcPts val="0"/>
              </a:spcAft>
              <a:buClr>
                <a:srgbClr val="000000"/>
              </a:buClr>
              <a:buSzPts val="1600"/>
              <a:buFont typeface="Noto Sans Symbols"/>
              <a:buChar char="⮚"/>
            </a:pPr>
            <a:r>
              <a:rPr lang="en-IN" sz="1600" b="1" i="0" u="none" strike="noStrike" cap="none" dirty="0">
                <a:solidFill>
                  <a:srgbClr val="333333"/>
                </a:solidFill>
                <a:latin typeface="Arial"/>
                <a:ea typeface="Arial"/>
                <a:cs typeface="Arial"/>
                <a:sym typeface="Arial"/>
              </a:rPr>
              <a:t>STORAGE: 120 GB</a:t>
            </a:r>
            <a:endParaRPr sz="1400" b="0" i="0" u="none" strike="noStrike" cap="none" dirty="0">
              <a:solidFill>
                <a:srgbClr val="000000"/>
              </a:solidFill>
              <a:latin typeface="Arial"/>
              <a:ea typeface="Arial"/>
              <a:cs typeface="Arial"/>
              <a:sym typeface="Arial"/>
            </a:endParaRPr>
          </a:p>
          <a:p>
            <a:pPr marL="285750" marR="0" lvl="0" indent="-184150" algn="l" rtl="0">
              <a:lnSpc>
                <a:spcPct val="100000"/>
              </a:lnSpc>
              <a:spcBef>
                <a:spcPts val="0"/>
              </a:spcBef>
              <a:spcAft>
                <a:spcPts val="0"/>
              </a:spcAft>
              <a:buClr>
                <a:srgbClr val="000000"/>
              </a:buClr>
              <a:buSzPts val="1600"/>
              <a:buFont typeface="Noto Sans Symbols"/>
              <a:buNone/>
            </a:pPr>
            <a:endParaRPr sz="1600" b="1" i="0" u="none" strike="noStrike" cap="none" dirty="0">
              <a:solidFill>
                <a:srgbClr val="333333"/>
              </a:solidFill>
              <a:latin typeface="Arial"/>
              <a:ea typeface="Arial"/>
              <a:cs typeface="Arial"/>
              <a:sym typeface="Arial"/>
            </a:endParaRPr>
          </a:p>
          <a:p>
            <a:pPr marL="45720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333333"/>
              </a:solidFill>
              <a:latin typeface="Arial"/>
              <a:ea typeface="Arial"/>
              <a:cs typeface="Arial"/>
              <a:sym typeface="Arial"/>
            </a:endParaRPr>
          </a:p>
          <a:p>
            <a:pPr marL="45720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33333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286</TotalTime>
  <Words>3595</Words>
  <Application>Microsoft Office PowerPoint</Application>
  <PresentationFormat>On-screen Show (16:9)</PresentationFormat>
  <Paragraphs>528</Paragraphs>
  <Slides>60</Slides>
  <Notes>60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Arabic Typesetting</vt:lpstr>
      <vt:lpstr>Calibri</vt:lpstr>
      <vt:lpstr>TimesNewRomanPS-BoldMT</vt:lpstr>
      <vt:lpstr>Times New Roman</vt:lpstr>
      <vt:lpstr>Wingdings</vt:lpstr>
      <vt:lpstr>TimesNewRomanPSMT</vt:lpstr>
      <vt:lpstr>Arial Black</vt:lpstr>
      <vt:lpstr>Trebuchet MS</vt:lpstr>
      <vt:lpstr>Wingdings 3</vt:lpstr>
      <vt:lpstr>Noto Sans Symbols</vt:lpstr>
      <vt:lpstr>Arial</vt:lpstr>
      <vt:lpstr>Helvetica Neue Regular</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BATCH NO:12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Mindsoft</dc:creator>
  <cp:lastModifiedBy>Microsoft account</cp:lastModifiedBy>
  <cp:revision>41</cp:revision>
  <dcterms:modified xsi:type="dcterms:W3CDTF">2023-05-20T16:52:25Z</dcterms:modified>
</cp:coreProperties>
</file>